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5"/>
  </p:sldMasterIdLst>
  <p:notesMasterIdLst>
    <p:notesMasterId r:id="rId57"/>
  </p:notesMasterIdLst>
  <p:sldIdLst>
    <p:sldId id="4260" r:id="rId26"/>
    <p:sldId id="257" r:id="rId27"/>
    <p:sldId id="4274" r:id="rId28"/>
    <p:sldId id="275" r:id="rId29"/>
    <p:sldId id="259" r:id="rId30"/>
    <p:sldId id="260" r:id="rId31"/>
    <p:sldId id="262" r:id="rId32"/>
    <p:sldId id="4261" r:id="rId33"/>
    <p:sldId id="4264" r:id="rId34"/>
    <p:sldId id="607" r:id="rId35"/>
    <p:sldId id="4266" r:id="rId36"/>
    <p:sldId id="9316" r:id="rId37"/>
    <p:sldId id="9315" r:id="rId38"/>
    <p:sldId id="1151" r:id="rId39"/>
    <p:sldId id="3974" r:id="rId40"/>
    <p:sldId id="1139" r:id="rId41"/>
    <p:sldId id="4267" r:id="rId42"/>
    <p:sldId id="4269" r:id="rId43"/>
    <p:sldId id="9312" r:id="rId44"/>
    <p:sldId id="1145" r:id="rId45"/>
    <p:sldId id="9313" r:id="rId46"/>
    <p:sldId id="4271" r:id="rId47"/>
    <p:sldId id="278" r:id="rId48"/>
    <p:sldId id="9304" r:id="rId49"/>
    <p:sldId id="375" r:id="rId50"/>
    <p:sldId id="9309" r:id="rId51"/>
    <p:sldId id="1052" r:id="rId52"/>
    <p:sldId id="9311" r:id="rId53"/>
    <p:sldId id="9310" r:id="rId54"/>
    <p:sldId id="294" r:id="rId55"/>
    <p:sldId id="42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3FBFA"/>
    <a:srgbClr val="EDF9F7"/>
    <a:srgbClr val="0544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7321" autoAdjust="0"/>
  </p:normalViewPr>
  <p:slideViewPr>
    <p:cSldViewPr snapToGrid="0">
      <p:cViewPr varScale="1">
        <p:scale>
          <a:sx n="84" d="100"/>
          <a:sy n="84" d="100"/>
        </p:scale>
        <p:origin x="15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customXml" Target="../customXml/item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4.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8" Type="http://schemas.openxmlformats.org/officeDocument/2006/relationships/customXml" Target="../customXml/item8.xml"/><Relationship Id="rId51" Type="http://schemas.openxmlformats.org/officeDocument/2006/relationships/slide" Target="slides/slide26.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slide" Target="slides/slide16.xml"/><Relationship Id="rId54"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notesMaster" Target="notesMasters/notesMaster1.xml"/><Relationship Id="rId10" Type="http://schemas.openxmlformats.org/officeDocument/2006/relationships/customXml" Target="../customXml/item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4D6F5-7B56-4F28-B3C8-11DE8B2AD525}" type="datetimeFigureOut">
              <a:rPr lang="en-SG" smtClean="0"/>
              <a:t>18/7/2021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C75C43-4BF0-4A5B-809D-A9A203567FCB}" type="slidenum">
              <a:rPr lang="en-SG" smtClean="0"/>
              <a:t>‹#›</a:t>
            </a:fld>
            <a:endParaRPr lang="en-SG"/>
          </a:p>
        </p:txBody>
      </p:sp>
    </p:spTree>
    <p:extLst>
      <p:ext uri="{BB962C8B-B14F-4D97-AF65-F5344CB8AC3E}">
        <p14:creationId xmlns:p14="http://schemas.microsoft.com/office/powerpoint/2010/main" val="3768322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9C75C43-4BF0-4A5B-809D-A9A203567FCB}" type="slidenum">
              <a:rPr lang="en-SG" smtClean="0"/>
              <a:t>6</a:t>
            </a:fld>
            <a:endParaRPr lang="en-SG"/>
          </a:p>
        </p:txBody>
      </p:sp>
    </p:spTree>
    <p:extLst>
      <p:ext uri="{BB962C8B-B14F-4D97-AF65-F5344CB8AC3E}">
        <p14:creationId xmlns:p14="http://schemas.microsoft.com/office/powerpoint/2010/main" val="1118031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6CF5D63-364E-4E94-BB94-19F173094B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D761DAA-C0D4-42BF-8FBE-4D0A0EC771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a:extLst>
              <a:ext uri="{FF2B5EF4-FFF2-40B4-BE49-F238E27FC236}">
                <a16:creationId xmlns:a16="http://schemas.microsoft.com/office/drawing/2014/main" id="{7DF361B8-71C4-43A8-88FD-2130A521FC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D073947-4E92-499C-B19C-7446CE455B18}" type="slidenum">
              <a:rPr lang="en-US" altLang="en-US" smtClean="0"/>
              <a:pPr/>
              <a:t>25</a:t>
            </a:fld>
            <a:endParaRPr lang="en-US" altLang="en-US"/>
          </a:p>
        </p:txBody>
      </p:sp>
    </p:spTree>
    <p:extLst>
      <p:ext uri="{BB962C8B-B14F-4D97-AF65-F5344CB8AC3E}">
        <p14:creationId xmlns:p14="http://schemas.microsoft.com/office/powerpoint/2010/main" val="369526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ideal world, edge computers would be, </a:t>
            </a:r>
          </a:p>
          <a:p>
            <a:endParaRPr lang="en-US" dirty="0"/>
          </a:p>
          <a:p>
            <a:r>
              <a:rPr lang="en-US" dirty="0"/>
              <a:t>[click] – simple to use [pause]</a:t>
            </a:r>
          </a:p>
          <a:p>
            <a:endParaRPr lang="en-US" dirty="0"/>
          </a:p>
          <a:p>
            <a:r>
              <a:rPr lang="en-US" dirty="0"/>
              <a:t>[click] – easy to protect [pause]</a:t>
            </a:r>
          </a:p>
          <a:p>
            <a:endParaRPr lang="en-US" dirty="0"/>
          </a:p>
          <a:p>
            <a:r>
              <a:rPr lang="en-US" dirty="0"/>
              <a:t>[click] – and operate autonomously. [pause]</a:t>
            </a:r>
          </a:p>
          <a:p>
            <a:endParaRPr lang="en-US" dirty="0"/>
          </a:p>
          <a:p>
            <a:r>
              <a:rPr lang="en-US" dirty="0"/>
              <a:t>To account for the fact that edge locations are often remote, with limited access, and limited resources, including people or skilled IT resources.</a:t>
            </a:r>
          </a:p>
          <a:p>
            <a:endParaRPr lang="en-US" dirty="0"/>
          </a:p>
        </p:txBody>
      </p:sp>
      <p:sp>
        <p:nvSpPr>
          <p:cNvPr id="4" name="Slide Number Placeholder 3"/>
          <p:cNvSpPr>
            <a:spLocks noGrp="1"/>
          </p:cNvSpPr>
          <p:nvPr>
            <p:ph type="sldNum" sz="quarter" idx="10"/>
          </p:nvPr>
        </p:nvSpPr>
        <p:spPr/>
        <p:txBody>
          <a:bodyPr/>
          <a:lstStyle/>
          <a:p>
            <a:fld id="{0DDECEF9-1FF8-0646-AAA8-EB5F4BED40F3}" type="slidenum">
              <a:rPr lang="en-US" smtClean="0"/>
              <a:t>26</a:t>
            </a:fld>
            <a:endParaRPr lang="en-US" dirty="0"/>
          </a:p>
        </p:txBody>
      </p:sp>
    </p:spTree>
    <p:extLst>
      <p:ext uri="{BB962C8B-B14F-4D97-AF65-F5344CB8AC3E}">
        <p14:creationId xmlns:p14="http://schemas.microsoft.com/office/powerpoint/2010/main" val="343637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9C75C43-4BF0-4A5B-809D-A9A203567FCB}" type="slidenum">
              <a:rPr lang="en-SG" smtClean="0"/>
              <a:t>7</a:t>
            </a:fld>
            <a:endParaRPr lang="en-SG"/>
          </a:p>
        </p:txBody>
      </p:sp>
    </p:spTree>
    <p:extLst>
      <p:ext uri="{BB962C8B-B14F-4D97-AF65-F5344CB8AC3E}">
        <p14:creationId xmlns:p14="http://schemas.microsoft.com/office/powerpoint/2010/main" val="359220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9C75C43-4BF0-4A5B-809D-A9A203567FCB}" type="slidenum">
              <a:rPr lang="en-SG" smtClean="0"/>
              <a:t>9</a:t>
            </a:fld>
            <a:endParaRPr lang="en-SG"/>
          </a:p>
        </p:txBody>
      </p:sp>
    </p:spTree>
    <p:extLst>
      <p:ext uri="{BB962C8B-B14F-4D97-AF65-F5344CB8AC3E}">
        <p14:creationId xmlns:p14="http://schemas.microsoft.com/office/powerpoint/2010/main" val="152168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SG" dirty="0"/>
              <a:t>Key Elements in Solutions:</a:t>
            </a:r>
          </a:p>
          <a:p>
            <a:pPr marL="628650" lvl="1" indent="-171450">
              <a:buFontTx/>
              <a:buChar char="-"/>
            </a:pPr>
            <a:r>
              <a:rPr lang="en-SG" dirty="0"/>
              <a:t>Visualization of Information with powerful visual insight</a:t>
            </a:r>
          </a:p>
          <a:p>
            <a:pPr marL="628650" lvl="1" indent="-171450">
              <a:buFontTx/>
              <a:buChar char="-"/>
            </a:pPr>
            <a:r>
              <a:rPr lang="en-SG" dirty="0"/>
              <a:t>Define and Manage Asset Data </a:t>
            </a:r>
          </a:p>
          <a:p>
            <a:pPr marL="628650" lvl="1" indent="-171450">
              <a:buFontTx/>
              <a:buChar char="-"/>
            </a:pPr>
            <a:r>
              <a:rPr lang="en-SG" dirty="0"/>
              <a:t>Organizing and take control of process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dirty="0"/>
              <a:t>Overall Goals and objectives: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SG" dirty="0"/>
              <a:t>Asset driven operation with Unique, Context Driven to asset operation in order to execute work more safely and efficiently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SG" dirty="0"/>
              <a:t>Connecting People, Process and Assets</a:t>
            </a:r>
          </a:p>
          <a:p>
            <a:endParaRPr lang="en-SG" dirty="0"/>
          </a:p>
        </p:txBody>
      </p:sp>
      <p:sp>
        <p:nvSpPr>
          <p:cNvPr id="4" name="Slide Number Placeholder 3"/>
          <p:cNvSpPr>
            <a:spLocks noGrp="1"/>
          </p:cNvSpPr>
          <p:nvPr>
            <p:ph type="sldNum" sz="quarter" idx="5"/>
          </p:nvPr>
        </p:nvSpPr>
        <p:spPr/>
        <p:txBody>
          <a:bodyPr/>
          <a:lstStyle/>
          <a:p>
            <a:fld id="{29C75C43-4BF0-4A5B-809D-A9A203567FCB}" type="slidenum">
              <a:rPr lang="en-SG" smtClean="0"/>
              <a:t>10</a:t>
            </a:fld>
            <a:endParaRPr lang="en-SG"/>
          </a:p>
        </p:txBody>
      </p:sp>
    </p:spTree>
    <p:extLst>
      <p:ext uri="{BB962C8B-B14F-4D97-AF65-F5344CB8AC3E}">
        <p14:creationId xmlns:p14="http://schemas.microsoft.com/office/powerpoint/2010/main" val="38114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OMI provides the main user interfaces</a:t>
            </a:r>
          </a:p>
          <a:p>
            <a:pPr marL="171450" indent="-171450">
              <a:buFontTx/>
              <a:buChar char="-"/>
            </a:pPr>
            <a:r>
              <a:rPr lang="en-SG" dirty="0"/>
              <a:t>Next Gen visualization platform from Wonderware to build </a:t>
            </a:r>
          </a:p>
          <a:p>
            <a:pPr marL="171450" indent="-171450">
              <a:buFontTx/>
              <a:buChar char="-"/>
            </a:pPr>
            <a:r>
              <a:rPr lang="en-SG" dirty="0"/>
              <a:t>Provide a unified visualization environment to deliver powerful visual insight</a:t>
            </a:r>
          </a:p>
          <a:p>
            <a:pPr marL="171450" indent="-171450">
              <a:buFontTx/>
              <a:buChar char="-"/>
            </a:pPr>
            <a:r>
              <a:rPr lang="en-SG" dirty="0"/>
              <a:t>To provide operators with Unique, context driven, insights to their process and asset design while minimize time to access the required information from other </a:t>
            </a:r>
            <a:r>
              <a:rPr lang="en-SG" dirty="0" err="1"/>
              <a:t>appliciatons</a:t>
            </a:r>
            <a:endParaRPr lang="en-SG" dirty="0"/>
          </a:p>
          <a:p>
            <a:pPr marL="171450" indent="-171450" defTabSz="268788">
              <a:buFontTx/>
              <a:buChar char="-"/>
              <a:defRPr/>
            </a:pPr>
            <a:r>
              <a:rPr lang="en-US" altLang="en-US" sz="1200" dirty="0">
                <a:solidFill>
                  <a:schemeClr val="accent1"/>
                </a:solidFill>
              </a:rPr>
              <a:t>Connecting People, Process and Assets</a:t>
            </a:r>
          </a:p>
          <a:p>
            <a:endParaRPr lang="en-SG" dirty="0"/>
          </a:p>
        </p:txBody>
      </p:sp>
      <p:sp>
        <p:nvSpPr>
          <p:cNvPr id="4" name="Slide Number Placeholder 3"/>
          <p:cNvSpPr>
            <a:spLocks noGrp="1"/>
          </p:cNvSpPr>
          <p:nvPr>
            <p:ph type="sldNum" sz="quarter" idx="5"/>
          </p:nvPr>
        </p:nvSpPr>
        <p:spPr/>
        <p:txBody>
          <a:bodyPr/>
          <a:lstStyle/>
          <a:p>
            <a:fld id="{29C75C43-4BF0-4A5B-809D-A9A203567FCB}" type="slidenum">
              <a:rPr lang="en-SG" smtClean="0"/>
              <a:t>11</a:t>
            </a:fld>
            <a:endParaRPr lang="en-SG"/>
          </a:p>
        </p:txBody>
      </p:sp>
    </p:spTree>
    <p:extLst>
      <p:ext uri="{BB962C8B-B14F-4D97-AF65-F5344CB8AC3E}">
        <p14:creationId xmlns:p14="http://schemas.microsoft.com/office/powerpoint/2010/main" val="297935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Sample screen showing how the contextualize information can be displayed and organize on a single pane for operation efficiencies:</a:t>
            </a:r>
          </a:p>
          <a:p>
            <a:pPr marL="628650" lvl="1" indent="-171450">
              <a:buFontTx/>
              <a:buChar char="-"/>
            </a:pPr>
            <a:r>
              <a:rPr lang="en-SG" dirty="0"/>
              <a:t>External information building around the asset information: Map, Camera, Work Order etc</a:t>
            </a:r>
          </a:p>
          <a:p>
            <a:pPr marL="628650" lvl="1" indent="-171450">
              <a:buFontTx/>
              <a:buChar char="-"/>
            </a:pPr>
            <a:r>
              <a:rPr lang="en-SG" dirty="0"/>
              <a:t>Smart Navigation where the information will be updated when the user navigate to other asset</a:t>
            </a:r>
          </a:p>
          <a:p>
            <a:pPr marL="0" indent="0">
              <a:buFontTx/>
              <a:buNone/>
            </a:pPr>
            <a:r>
              <a:rPr lang="en-SG" dirty="0"/>
              <a:t>More information can be display if the application is designed with multi-monitors</a:t>
            </a:r>
          </a:p>
          <a:p>
            <a:endParaRPr lang="en-SG" dirty="0"/>
          </a:p>
        </p:txBody>
      </p:sp>
      <p:sp>
        <p:nvSpPr>
          <p:cNvPr id="4" name="Slide Number Placeholder 3"/>
          <p:cNvSpPr>
            <a:spLocks noGrp="1"/>
          </p:cNvSpPr>
          <p:nvPr>
            <p:ph type="sldNum" sz="quarter" idx="5"/>
          </p:nvPr>
        </p:nvSpPr>
        <p:spPr/>
        <p:txBody>
          <a:bodyPr/>
          <a:lstStyle/>
          <a:p>
            <a:fld id="{9A252EBA-67B0-4FA0-8696-5885045E5CCD}" type="slidenum">
              <a:rPr lang="en-US" smtClean="0"/>
              <a:t>13</a:t>
            </a:fld>
            <a:endParaRPr lang="en-US"/>
          </a:p>
        </p:txBody>
      </p:sp>
    </p:spTree>
    <p:extLst>
      <p:ext uri="{BB962C8B-B14F-4D97-AF65-F5344CB8AC3E}">
        <p14:creationId xmlns:p14="http://schemas.microsoft.com/office/powerpoint/2010/main" val="370054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a control room setup, OMI supports </a:t>
            </a:r>
            <a:r>
              <a:rPr lang="en-SG" dirty="0" err="1"/>
              <a:t>mutli</a:t>
            </a:r>
            <a:r>
              <a:rPr lang="en-SG" dirty="0"/>
              <a:t>-monitors setup where difference levels of information can be display on difference monitors to provide unified operation:</a:t>
            </a:r>
          </a:p>
          <a:p>
            <a:pPr marL="628650" lvl="1" indent="-171450">
              <a:buFontTx/>
              <a:buChar char="-"/>
            </a:pPr>
            <a:r>
              <a:rPr lang="en-SG" dirty="0"/>
              <a:t>Plant overview</a:t>
            </a:r>
          </a:p>
          <a:p>
            <a:pPr marL="628650" lvl="1" indent="-171450">
              <a:buFontTx/>
              <a:buChar char="-"/>
            </a:pPr>
            <a:r>
              <a:rPr lang="en-SG" dirty="0"/>
              <a:t>Process overview</a:t>
            </a:r>
          </a:p>
          <a:p>
            <a:pPr marL="628650" lvl="1" indent="-171450">
              <a:buFontTx/>
              <a:buChar char="-"/>
            </a:pPr>
            <a:r>
              <a:rPr lang="en-SG" dirty="0"/>
              <a:t>Equipment information</a:t>
            </a:r>
          </a:p>
          <a:p>
            <a:pPr marL="628650" lvl="1" indent="-171450">
              <a:buFontTx/>
              <a:buChar char="-"/>
            </a:pPr>
            <a:r>
              <a:rPr lang="en-SG" dirty="0" err="1"/>
              <a:t>Faceplatform</a:t>
            </a:r>
            <a:r>
              <a:rPr lang="en-SG" dirty="0"/>
              <a:t> control</a:t>
            </a:r>
          </a:p>
          <a:p>
            <a:pPr marL="628650" lvl="1" indent="-171450">
              <a:buFontTx/>
              <a:buChar char="-"/>
            </a:pPr>
            <a:r>
              <a:rPr lang="en-SG" dirty="0"/>
              <a:t>Other auxiliary information such as CCTV, KPI etc</a:t>
            </a:r>
          </a:p>
          <a:p>
            <a:pPr marL="628650" lvl="1" indent="-171450">
              <a:buFontTx/>
              <a:buChar char="-"/>
            </a:pPr>
            <a:r>
              <a:rPr lang="en-SG" dirty="0"/>
              <a:t>All the information again is corrected with the selected process, asset or a single equipment</a:t>
            </a:r>
          </a:p>
          <a:p>
            <a:pPr marL="171450" lvl="0" indent="-171450">
              <a:buFontTx/>
              <a:buChar char="-"/>
            </a:pPr>
            <a:endParaRPr lang="en-SG" dirty="0"/>
          </a:p>
        </p:txBody>
      </p:sp>
      <p:sp>
        <p:nvSpPr>
          <p:cNvPr id="4" name="Slide Number Placeholder 3"/>
          <p:cNvSpPr>
            <a:spLocks noGrp="1"/>
          </p:cNvSpPr>
          <p:nvPr>
            <p:ph type="sldNum" sz="quarter" idx="5"/>
          </p:nvPr>
        </p:nvSpPr>
        <p:spPr/>
        <p:txBody>
          <a:bodyPr/>
          <a:lstStyle/>
          <a:p>
            <a:fld id="{1CEAC983-54EE-4F70-BDD0-102B71A5E8E3}" type="slidenum">
              <a:rPr lang="en-US" smtClean="0"/>
              <a:pPr/>
              <a:t>14</a:t>
            </a:fld>
            <a:endParaRPr lang="en-US"/>
          </a:p>
        </p:txBody>
      </p:sp>
    </p:spTree>
    <p:extLst>
      <p:ext uri="{BB962C8B-B14F-4D97-AF65-F5344CB8AC3E}">
        <p14:creationId xmlns:p14="http://schemas.microsoft.com/office/powerpoint/2010/main" val="277578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Key coverages for Intelligence SCADA using Wonderware System Platform</a:t>
            </a:r>
          </a:p>
        </p:txBody>
      </p:sp>
      <p:sp>
        <p:nvSpPr>
          <p:cNvPr id="4" name="Slide Number Placeholder 3"/>
          <p:cNvSpPr>
            <a:spLocks noGrp="1"/>
          </p:cNvSpPr>
          <p:nvPr>
            <p:ph type="sldNum" sz="quarter" idx="5"/>
          </p:nvPr>
        </p:nvSpPr>
        <p:spPr/>
        <p:txBody>
          <a:bodyPr/>
          <a:lstStyle/>
          <a:p>
            <a:fld id="{1CEAC983-54EE-4F70-BDD0-102B71A5E8E3}" type="slidenum">
              <a:rPr lang="en-US" smtClean="0"/>
              <a:pPr/>
              <a:t>16</a:t>
            </a:fld>
            <a:endParaRPr lang="en-US"/>
          </a:p>
        </p:txBody>
      </p:sp>
    </p:spTree>
    <p:extLst>
      <p:ext uri="{BB962C8B-B14F-4D97-AF65-F5344CB8AC3E}">
        <p14:creationId xmlns:p14="http://schemas.microsoft.com/office/powerpoint/2010/main" val="1840790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problem is that more advanced computing is needed at these remote, industrial locations.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 – At places that are hard to get to, with limited access. Places that lack bandwidth or have limited resources, if there are any people there at all.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Who’s going to make sure that the computers at these remote edge locations continue to function as intended? Who’s going to operate them, update them, and fix them if they break?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DDECEF9-1FF8-0646-AAA8-EB5F4BED40F3}" type="slidenum">
              <a:rPr lang="en-US" smtClean="0"/>
              <a:t>24</a:t>
            </a:fld>
            <a:endParaRPr lang="en-US" dirty="0"/>
          </a:p>
        </p:txBody>
      </p:sp>
    </p:spTree>
    <p:extLst>
      <p:ext uri="{BB962C8B-B14F-4D97-AF65-F5344CB8AC3E}">
        <p14:creationId xmlns:p14="http://schemas.microsoft.com/office/powerpoint/2010/main" val="162846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6EDFB-5AC4-4025-A110-180D51ED6C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8F52B50B-D082-477F-BAA3-DD37E350E5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1D6292D-7F74-4028-96F5-5426BF9C27EA}"/>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5" name="Footer Placeholder 4">
            <a:extLst>
              <a:ext uri="{FF2B5EF4-FFF2-40B4-BE49-F238E27FC236}">
                <a16:creationId xmlns:a16="http://schemas.microsoft.com/office/drawing/2014/main" id="{ADFFA48E-2B12-4434-9315-05983C3750F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77DF0AE5-3084-4E89-BEBC-7FE0C6270BD7}"/>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47587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B16D-5183-41FE-93A2-0D4E4266AB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78D0410-FE22-4DA3-81D9-D3A14F5F43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B3AE078-E17A-4C22-83BC-42872AAFAAF6}"/>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5" name="Footer Placeholder 4">
            <a:extLst>
              <a:ext uri="{FF2B5EF4-FFF2-40B4-BE49-F238E27FC236}">
                <a16:creationId xmlns:a16="http://schemas.microsoft.com/office/drawing/2014/main" id="{3BB370BF-2925-4350-B2B0-F21115C91E3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01683258-2741-44FB-B0C7-F3A21D478CEA}"/>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254040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255B7-6B4A-4827-A7E4-DF91299A20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736EEAA-2D06-4424-A401-F7C24777BAC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19CF3DE-07B2-4E27-948A-2C2417A1004A}"/>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5" name="Footer Placeholder 4">
            <a:extLst>
              <a:ext uri="{FF2B5EF4-FFF2-40B4-BE49-F238E27FC236}">
                <a16:creationId xmlns:a16="http://schemas.microsoft.com/office/drawing/2014/main" id="{72B2A19A-4920-4BB6-9D1C-685E9E8EE47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2222ECD5-70C8-4616-8AED-9BD2CDD044E5}"/>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3318122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Blank">
    <p:bg>
      <p:bgPr>
        <a:solidFill>
          <a:schemeClr val="tx2"/>
        </a:solidFill>
        <a:effectLst/>
      </p:bgPr>
    </p:bg>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 2020 AVEVA Group plc and its subsidiaries. All rights reserved.</a:t>
            </a:r>
            <a:endParaRPr lang="en-GB" dirty="0"/>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dirty="0"/>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42134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nel">
    <p:bg>
      <p:bgPr>
        <a:solidFill>
          <a:schemeClr val="tx2"/>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2783124" y="2028239"/>
            <a:ext cx="6628195" cy="435563"/>
          </a:xfrm>
        </p:spPr>
        <p:txBody>
          <a:bodyPr>
            <a:noAutofit/>
          </a:bodyPr>
          <a:lstStyle>
            <a:lvl1pPr marL="27432" indent="0" algn="ctr">
              <a:spcAft>
                <a:spcPts val="1000"/>
              </a:spcAft>
              <a:buNone/>
              <a:defRPr sz="24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Panel Type</a:t>
            </a:r>
          </a:p>
        </p:txBody>
      </p:sp>
      <p:sp>
        <p:nvSpPr>
          <p:cNvPr id="8" name="Text Placeholder 7"/>
          <p:cNvSpPr>
            <a:spLocks noGrp="1"/>
          </p:cNvSpPr>
          <p:nvPr userDrawn="1">
            <p:ph type="body" sz="quarter" idx="12" hasCustomPrompt="1"/>
          </p:nvPr>
        </p:nvSpPr>
        <p:spPr>
          <a:xfrm>
            <a:off x="2781903" y="1184556"/>
            <a:ext cx="6628195" cy="843682"/>
          </a:xfrm>
        </p:spPr>
        <p:txBody>
          <a:bodyPr anchor="ctr">
            <a:noAutofit/>
          </a:bodyPr>
          <a:lstStyle>
            <a:lvl1pPr marL="0" indent="0" algn="ctr">
              <a:lnSpc>
                <a:spcPct val="95000"/>
              </a:lnSpc>
              <a:spcBef>
                <a:spcPts val="0"/>
              </a:spcBef>
              <a:spcAft>
                <a:spcPts val="0"/>
              </a:spcAft>
              <a:buNone/>
              <a:defRPr sz="4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Insert Title Here</a:t>
            </a:r>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1319166" y="5386726"/>
            <a:ext cx="1070150" cy="861774"/>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211386" y="4976853"/>
            <a:ext cx="136127"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latin typeface="Calibri" panose="020F0502020204030204" pitchFamily="34" charset="0"/>
              <a:cs typeface="Calibri" panose="020F0502020204030204" pitchFamily="34" charset="0"/>
            </a:endParaRPr>
          </a:p>
        </p:txBody>
      </p:sp>
      <p:sp>
        <p:nvSpPr>
          <p:cNvPr id="14" name="TextBox 13" hidden="1">
            <a:extLst>
              <a:ext uri="{FF2B5EF4-FFF2-40B4-BE49-F238E27FC236}">
                <a16:creationId xmlns:a16="http://schemas.microsoft.com/office/drawing/2014/main" id="{C83FD02A-2FA4-4179-B2F6-3B2A4002C850}"/>
              </a:ext>
            </a:extLst>
          </p:cNvPr>
          <p:cNvSpPr txBox="1"/>
          <p:nvPr userDrawn="1"/>
        </p:nvSpPr>
        <p:spPr>
          <a:xfrm>
            <a:off x="0" y="6957236"/>
            <a:ext cx="7224889" cy="861774"/>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2" name="Rectangle 1" hidden="1">
            <a:extLst>
              <a:ext uri="{FF2B5EF4-FFF2-40B4-BE49-F238E27FC236}">
                <a16:creationId xmlns:a16="http://schemas.microsoft.com/office/drawing/2014/main" id="{CEDBD52A-FA07-4333-BDF8-9E9838C990AE}"/>
              </a:ext>
            </a:extLst>
          </p:cNvPr>
          <p:cNvSpPr>
            <a:spLocks noChangeAspect="1"/>
          </p:cNvSpPr>
          <p:nvPr userDrawn="1"/>
        </p:nvSpPr>
        <p:spPr>
          <a:xfrm>
            <a:off x="2808926" y="1370"/>
            <a:ext cx="2472793" cy="399597"/>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and Partner Use Only</a:t>
            </a:r>
          </a:p>
        </p:txBody>
      </p:sp>
    </p:spTree>
    <p:extLst>
      <p:ext uri="{BB962C8B-B14F-4D97-AF65-F5344CB8AC3E}">
        <p14:creationId xmlns:p14="http://schemas.microsoft.com/office/powerpoint/2010/main" val="162156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59822-2D2F-2C4D-A074-997939E15D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935058" y="2754769"/>
            <a:ext cx="5575905" cy="1583277"/>
          </a:xfrm>
        </p:spPr>
        <p:txBody>
          <a:bodyPr tIns="0" bIns="0" anchor="b"/>
          <a:lstStyle>
            <a:lvl1pPr algn="r">
              <a:defRPr b="1" i="0" cap="all" baseline="0"/>
            </a:lvl1pPr>
          </a:lstStyle>
          <a:p>
            <a:r>
              <a:rPr lang="en-US" dirty="0"/>
              <a:t>Title goes Here</a:t>
            </a:r>
          </a:p>
        </p:txBody>
      </p:sp>
      <p:sp>
        <p:nvSpPr>
          <p:cNvPr id="5" name="Text Placeholder 4"/>
          <p:cNvSpPr>
            <a:spLocks noGrp="1"/>
          </p:cNvSpPr>
          <p:nvPr>
            <p:ph type="body" sz="quarter" idx="10" hasCustomPrompt="1"/>
          </p:nvPr>
        </p:nvSpPr>
        <p:spPr>
          <a:xfrm>
            <a:off x="5935050" y="4405282"/>
            <a:ext cx="5576799" cy="374527"/>
          </a:xfrm>
          <a:noFill/>
        </p:spPr>
        <p:txBody>
          <a:bodyPr tIns="0" bIns="0" anchor="b"/>
          <a:lstStyle>
            <a:lvl1pPr marL="0" indent="0" algn="r">
              <a:lnSpc>
                <a:spcPct val="90000"/>
              </a:lnSpc>
              <a:buNone/>
              <a:defRPr sz="2000">
                <a:solidFill>
                  <a:srgbClr val="D4B040"/>
                </a:solidFill>
              </a:defRPr>
            </a:lvl1pPr>
          </a:lstStyle>
          <a:p>
            <a:pPr lvl="0"/>
            <a:r>
              <a:rPr lang="en-US" dirty="0"/>
              <a:t>Subtitle Goes Here</a:t>
            </a:r>
          </a:p>
        </p:txBody>
      </p:sp>
      <p:sp>
        <p:nvSpPr>
          <p:cNvPr id="21" name="TextBox 20">
            <a:extLst>
              <a:ext uri="{FF2B5EF4-FFF2-40B4-BE49-F238E27FC236}">
                <a16:creationId xmlns:a16="http://schemas.microsoft.com/office/drawing/2014/main" id="{55FA89B5-AD3C-BE43-9D3D-CB84E8D49C4A}"/>
              </a:ext>
            </a:extLst>
          </p:cNvPr>
          <p:cNvSpPr txBox="1"/>
          <p:nvPr userDrawn="1"/>
        </p:nvSpPr>
        <p:spPr>
          <a:xfrm>
            <a:off x="520095" y="6326633"/>
            <a:ext cx="4126047" cy="230832"/>
          </a:xfrm>
          <a:prstGeom prst="rect">
            <a:avLst/>
          </a:prstGeom>
          <a:noFill/>
        </p:spPr>
        <p:txBody>
          <a:bodyPr wrap="square" lIns="0" r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mn-lt"/>
                <a:ea typeface="Arial"/>
                <a:cs typeface="Arial"/>
              </a:rPr>
              <a:t>© 2021 Stratus Technologies.</a:t>
            </a:r>
            <a:r>
              <a:rPr lang="en-US" sz="900" dirty="0">
                <a:solidFill>
                  <a:schemeClr val="bg1"/>
                </a:solidFill>
              </a:rPr>
              <a:t> All Rights Reserved. </a:t>
            </a:r>
            <a:r>
              <a:rPr lang="en-US" sz="900" b="1" dirty="0">
                <a:solidFill>
                  <a:schemeClr val="bg1"/>
                </a:solidFill>
              </a:rPr>
              <a:t>Confidential.</a:t>
            </a:r>
          </a:p>
        </p:txBody>
      </p:sp>
      <p:sp>
        <p:nvSpPr>
          <p:cNvPr id="22" name="Text Placeholder 21">
            <a:extLst>
              <a:ext uri="{FF2B5EF4-FFF2-40B4-BE49-F238E27FC236}">
                <a16:creationId xmlns:a16="http://schemas.microsoft.com/office/drawing/2014/main" id="{6E53AF12-FC11-724B-B9A2-8EA6D8CBE6EA}"/>
              </a:ext>
            </a:extLst>
          </p:cNvPr>
          <p:cNvSpPr>
            <a:spLocks noGrp="1"/>
          </p:cNvSpPr>
          <p:nvPr>
            <p:ph type="body" sz="quarter" idx="11" hasCustomPrompt="1"/>
          </p:nvPr>
        </p:nvSpPr>
        <p:spPr>
          <a:xfrm>
            <a:off x="5935059" y="5655859"/>
            <a:ext cx="5575904" cy="901607"/>
          </a:xfrm>
        </p:spPr>
        <p:txBody>
          <a:bodyPr/>
          <a:lstStyle>
            <a:lvl1pPr marL="0" indent="0" algn="r">
              <a:buNone/>
              <a:defRPr sz="1600">
                <a:solidFill>
                  <a:schemeClr val="tx2"/>
                </a:solidFill>
              </a:defRPr>
            </a:lvl1pPr>
            <a:lvl2pPr marL="243819" indent="0">
              <a:buNone/>
              <a:defRPr/>
            </a:lvl2pPr>
            <a:lvl3pPr marL="487638" indent="0">
              <a:buNone/>
              <a:defRPr/>
            </a:lvl3pPr>
            <a:lvl4pPr marL="731456" indent="0">
              <a:buNone/>
              <a:defRPr/>
            </a:lvl4pPr>
            <a:lvl5pPr marL="975274" indent="0">
              <a:buNone/>
              <a:defRPr/>
            </a:lvl5pPr>
          </a:lstStyle>
          <a:p>
            <a:pPr lvl="0"/>
            <a:r>
              <a:rPr lang="en-US" dirty="0"/>
              <a:t>Presenter Name</a:t>
            </a:r>
          </a:p>
          <a:p>
            <a:pPr lvl="0"/>
            <a:r>
              <a:rPr lang="en-US" dirty="0"/>
              <a:t>00.00.2021</a:t>
            </a:r>
          </a:p>
        </p:txBody>
      </p:sp>
      <p:pic>
        <p:nvPicPr>
          <p:cNvPr id="23" name="Picture 22">
            <a:extLst>
              <a:ext uri="{FF2B5EF4-FFF2-40B4-BE49-F238E27FC236}">
                <a16:creationId xmlns:a16="http://schemas.microsoft.com/office/drawing/2014/main" id="{4DC53427-1FB0-084A-9586-860144E793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21037" y="763214"/>
            <a:ext cx="1979169" cy="836269"/>
          </a:xfrm>
          <a:prstGeom prst="rect">
            <a:avLst/>
          </a:prstGeom>
        </p:spPr>
      </p:pic>
      <p:pic>
        <p:nvPicPr>
          <p:cNvPr id="6" name="Picture 5">
            <a:extLst>
              <a:ext uri="{FF2B5EF4-FFF2-40B4-BE49-F238E27FC236}">
                <a16:creationId xmlns:a16="http://schemas.microsoft.com/office/drawing/2014/main" id="{E0651BA2-76FE-4143-B3E2-E14728AC305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122875" y="152373"/>
            <a:ext cx="7696445" cy="2538297"/>
          </a:xfrm>
          <a:prstGeom prst="rect">
            <a:avLst/>
          </a:prstGeom>
        </p:spPr>
      </p:pic>
    </p:spTree>
    <p:extLst>
      <p:ext uri="{BB962C8B-B14F-4D97-AF65-F5344CB8AC3E}">
        <p14:creationId xmlns:p14="http://schemas.microsoft.com/office/powerpoint/2010/main" val="81723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_Edge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59822-2D2F-2C4D-A074-997939E15D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20096" y="2064763"/>
            <a:ext cx="10990867" cy="1583277"/>
          </a:xfrm>
        </p:spPr>
        <p:txBody>
          <a:bodyPr tIns="0" bIns="0" anchor="b">
            <a:normAutofit/>
          </a:bodyPr>
          <a:lstStyle>
            <a:lvl1pPr algn="ctr">
              <a:defRPr sz="4400" b="1" i="0" cap="all" baseline="0">
                <a:solidFill>
                  <a:schemeClr val="bg1"/>
                </a:solidFill>
              </a:defRPr>
            </a:lvl1pPr>
          </a:lstStyle>
          <a:p>
            <a:r>
              <a:rPr lang="en-US" dirty="0"/>
              <a:t>Divider Title goes Here</a:t>
            </a:r>
          </a:p>
        </p:txBody>
      </p:sp>
      <p:sp>
        <p:nvSpPr>
          <p:cNvPr id="5" name="Text Placeholder 4"/>
          <p:cNvSpPr>
            <a:spLocks noGrp="1"/>
          </p:cNvSpPr>
          <p:nvPr>
            <p:ph type="body" sz="quarter" idx="10" hasCustomPrompt="1"/>
          </p:nvPr>
        </p:nvSpPr>
        <p:spPr>
          <a:xfrm>
            <a:off x="520097" y="3876638"/>
            <a:ext cx="10991753" cy="374527"/>
          </a:xfrm>
          <a:noFill/>
        </p:spPr>
        <p:txBody>
          <a:bodyPr tIns="0" bIns="0" anchor="b"/>
          <a:lstStyle>
            <a:lvl1pPr marL="0" indent="0" algn="ctr">
              <a:lnSpc>
                <a:spcPct val="90000"/>
              </a:lnSpc>
              <a:buNone/>
              <a:defRPr sz="2400" cap="all" baseline="0">
                <a:solidFill>
                  <a:srgbClr val="D4B040"/>
                </a:solidFill>
              </a:defRPr>
            </a:lvl1pPr>
          </a:lstStyle>
          <a:p>
            <a:pPr lvl="0"/>
            <a:r>
              <a:rPr lang="en-US" dirty="0"/>
              <a:t>Subtitle Goes Here</a:t>
            </a:r>
          </a:p>
        </p:txBody>
      </p:sp>
      <p:sp>
        <p:nvSpPr>
          <p:cNvPr id="11" name="TextBox 10">
            <a:extLst>
              <a:ext uri="{FF2B5EF4-FFF2-40B4-BE49-F238E27FC236}">
                <a16:creationId xmlns:a16="http://schemas.microsoft.com/office/drawing/2014/main" id="{5D12E372-6770-DB4F-B101-9B2E4A714882}"/>
              </a:ext>
            </a:extLst>
          </p:cNvPr>
          <p:cNvSpPr txBox="1"/>
          <p:nvPr userDrawn="1"/>
        </p:nvSpPr>
        <p:spPr>
          <a:xfrm>
            <a:off x="520095" y="6326633"/>
            <a:ext cx="4126047" cy="230832"/>
          </a:xfrm>
          <a:prstGeom prst="rect">
            <a:avLst/>
          </a:prstGeom>
          <a:noFill/>
        </p:spPr>
        <p:txBody>
          <a:bodyPr wrap="square" lIns="0" r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E19698E-CCD6-A14D-8885-09C697DF09EF}" type="slidenum">
              <a:rPr lang="en-US" sz="900" smtClean="0">
                <a:solidFill>
                  <a:schemeClr val="bg1"/>
                </a:solidFill>
              </a:rPr>
              <a:pPr marL="0" marR="0" lvl="0" indent="0" algn="l" defTabSz="914377" rtl="0" eaLnBrk="1" fontAlgn="auto" latinLnBrk="0" hangingPunct="1">
                <a:lnSpc>
                  <a:spcPct val="100000"/>
                </a:lnSpc>
                <a:spcBef>
                  <a:spcPts val="0"/>
                </a:spcBef>
                <a:spcAft>
                  <a:spcPts val="0"/>
                </a:spcAft>
                <a:buClrTx/>
                <a:buSzTx/>
                <a:buFontTx/>
                <a:buNone/>
                <a:tabLst/>
                <a:defRPr/>
              </a:pPr>
              <a:t>‹#›</a:t>
            </a:fld>
            <a:r>
              <a:rPr lang="en-US" sz="900" dirty="0">
                <a:solidFill>
                  <a:schemeClr val="bg1"/>
                </a:solidFill>
              </a:rPr>
              <a:t>  |  </a:t>
            </a:r>
            <a:r>
              <a:rPr lang="en-US" sz="900" b="0" i="0" dirty="0">
                <a:solidFill>
                  <a:schemeClr val="bg1"/>
                </a:solidFill>
                <a:latin typeface="+mn-lt"/>
                <a:ea typeface="Arial"/>
                <a:cs typeface="Arial"/>
              </a:rPr>
              <a:t>© 2021 Stratus Technologies.</a:t>
            </a:r>
            <a:r>
              <a:rPr lang="en-US" sz="900" dirty="0">
                <a:solidFill>
                  <a:schemeClr val="bg1"/>
                </a:solidFill>
              </a:rPr>
              <a:t> All Rights Reserved. </a:t>
            </a:r>
            <a:r>
              <a:rPr lang="en-US" sz="900" b="1" dirty="0">
                <a:solidFill>
                  <a:schemeClr val="bg1"/>
                </a:solidFill>
              </a:rPr>
              <a:t>Confidential.</a:t>
            </a:r>
          </a:p>
        </p:txBody>
      </p:sp>
      <p:pic>
        <p:nvPicPr>
          <p:cNvPr id="8" name="Picture 7">
            <a:extLst>
              <a:ext uri="{FF2B5EF4-FFF2-40B4-BE49-F238E27FC236}">
                <a16:creationId xmlns:a16="http://schemas.microsoft.com/office/drawing/2014/main" id="{281376A5-64B3-344E-8AAC-AC93D55446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204962" y="145939"/>
            <a:ext cx="2943796" cy="970868"/>
          </a:xfrm>
          <a:prstGeom prst="rect">
            <a:avLst/>
          </a:prstGeom>
        </p:spPr>
      </p:pic>
      <p:pic>
        <p:nvPicPr>
          <p:cNvPr id="9" name="Picture 8">
            <a:extLst>
              <a:ext uri="{FF2B5EF4-FFF2-40B4-BE49-F238E27FC236}">
                <a16:creationId xmlns:a16="http://schemas.microsoft.com/office/drawing/2014/main" id="{621B965E-8250-D64F-85DA-755139E210C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54891" y="6165545"/>
            <a:ext cx="1270336" cy="536763"/>
          </a:xfrm>
          <a:prstGeom prst="rect">
            <a:avLst/>
          </a:prstGeom>
        </p:spPr>
      </p:pic>
    </p:spTree>
    <p:extLst>
      <p:ext uri="{BB962C8B-B14F-4D97-AF65-F5344CB8AC3E}">
        <p14:creationId xmlns:p14="http://schemas.microsoft.com/office/powerpoint/2010/main" val="2762315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2" y="6476208"/>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32"/>
          </p:nvPr>
        </p:nvSpPr>
        <p:spPr>
          <a:xfrm>
            <a:off x="336551" y="306917"/>
            <a:ext cx="11529482"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14" name="Text Placeholder 13"/>
          <p:cNvSpPr>
            <a:spLocks noGrp="1"/>
          </p:cNvSpPr>
          <p:nvPr>
            <p:ph type="body" sz="quarter" idx="33"/>
          </p:nvPr>
        </p:nvSpPr>
        <p:spPr>
          <a:xfrm>
            <a:off x="336551" y="911156"/>
            <a:ext cx="11529482" cy="338555"/>
          </a:xfrm>
        </p:spPr>
        <p:txBody>
          <a:bodyPr/>
          <a:lstStyle>
            <a:lvl1pPr marL="478230" indent="-457070">
              <a:buFontTx/>
              <a:buNone/>
              <a:defRPr sz="2133" baseline="0">
                <a:solidFill>
                  <a:schemeClr val="accent1"/>
                </a:solidFill>
              </a:defRPr>
            </a:lvl1pPr>
            <a:lvl2pPr marL="543828" indent="-304713">
              <a:buFontTx/>
              <a:buNone/>
              <a:defRPr/>
            </a:lvl2pPr>
            <a:lvl3pPr marL="782943" indent="-304713">
              <a:buFontTx/>
              <a:buNone/>
              <a:defRPr/>
            </a:lvl3pPr>
            <a:lvl4pPr marL="1024175" indent="-304713">
              <a:buFontTx/>
              <a:buNone/>
              <a:defRPr/>
            </a:lvl4pPr>
            <a:lvl5pPr marL="1252709" indent="-304713">
              <a:buFontTx/>
              <a:buNone/>
              <a:defRPr/>
            </a:lvl5pPr>
          </a:lstStyle>
          <a:p>
            <a:pPr lvl="0"/>
            <a:r>
              <a:rPr lang="en-US"/>
              <a:t>Edit Master text styles</a:t>
            </a:r>
          </a:p>
        </p:txBody>
      </p:sp>
    </p:spTree>
    <p:extLst>
      <p:ext uri="{BB962C8B-B14F-4D97-AF65-F5344CB8AC3E}">
        <p14:creationId xmlns:p14="http://schemas.microsoft.com/office/powerpoint/2010/main" val="143660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F70B-C21D-4832-BB12-E7D7449E49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C9B5B90-CA7C-470D-A107-3414AAB56B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F1643EB-D460-4144-9ACF-AD096C23FAB0}"/>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5" name="Footer Placeholder 4">
            <a:extLst>
              <a:ext uri="{FF2B5EF4-FFF2-40B4-BE49-F238E27FC236}">
                <a16:creationId xmlns:a16="http://schemas.microsoft.com/office/drawing/2014/main" id="{339C19B5-DE7E-4A84-8F15-1A6BCE041AE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9603681-4317-4D08-A8C3-09A0559C70BB}"/>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16116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186E-E755-49C8-ADE2-39530517EAC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71A772F5-F03F-4C6C-ADFB-9690049A58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8D1EF7-170B-4781-A7F3-12DB6A1108C0}"/>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5" name="Footer Placeholder 4">
            <a:extLst>
              <a:ext uri="{FF2B5EF4-FFF2-40B4-BE49-F238E27FC236}">
                <a16:creationId xmlns:a16="http://schemas.microsoft.com/office/drawing/2014/main" id="{A6D178B3-38D9-4E0B-8DB7-FE413580473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6C0E33B-C390-47FC-800A-E6369ED64FD1}"/>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83696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CDDB-4CC3-42A4-89A0-F76F536023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B5674D0-CAB2-4652-88A7-04995DD71B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2E383E8-8638-43B5-83DC-14178C43A1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6E377002-FD99-4245-A620-9C05053D1E2B}"/>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6" name="Footer Placeholder 5">
            <a:extLst>
              <a:ext uri="{FF2B5EF4-FFF2-40B4-BE49-F238E27FC236}">
                <a16:creationId xmlns:a16="http://schemas.microsoft.com/office/drawing/2014/main" id="{96DB04C8-958B-4917-9B82-C349F9C2B03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1ED3DC21-1A1A-4836-A484-E0CF7F79F14F}"/>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134227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B34C-E97D-467A-B1B9-7C6C4ECC26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343536A-8613-4ED7-89EA-8575DEFB975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3C58-8684-44A2-BB10-4CEDAE5ED7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89CCC595-E9A8-4FD8-8837-7ED6F6C3EC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86C483-01BC-4B47-99A0-C933CF3DC0D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DCA4715-E3CA-4032-A621-67D279A8DADA}"/>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8" name="Footer Placeholder 7">
            <a:extLst>
              <a:ext uri="{FF2B5EF4-FFF2-40B4-BE49-F238E27FC236}">
                <a16:creationId xmlns:a16="http://schemas.microsoft.com/office/drawing/2014/main" id="{F84C7D1D-61F3-4437-9402-25EDAEF448C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2BAC9A08-F2FF-482A-B364-E9D551F2771F}"/>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253082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96D9-D665-4AE9-92A0-513D51C246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03BE77F9-937A-4AC0-8D57-05A24FD1C2CF}"/>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4" name="Footer Placeholder 3">
            <a:extLst>
              <a:ext uri="{FF2B5EF4-FFF2-40B4-BE49-F238E27FC236}">
                <a16:creationId xmlns:a16="http://schemas.microsoft.com/office/drawing/2014/main" id="{8141C63A-3B2B-42BA-8C37-72B9FCD36AA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649177BA-097F-423D-B563-7AB120095DDA}"/>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575107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97A61-9035-475A-984C-84B40697485F}"/>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3" name="Footer Placeholder 2">
            <a:extLst>
              <a:ext uri="{FF2B5EF4-FFF2-40B4-BE49-F238E27FC236}">
                <a16:creationId xmlns:a16="http://schemas.microsoft.com/office/drawing/2014/main" id="{FD4FE13A-FDBA-4A58-A89F-148425DDE19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2A918B80-245C-40B6-AD8C-7F445D9D4633}"/>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336409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58875-494F-4B09-919D-DEE48BC37DF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C7A126AD-502C-4FD3-9A4B-E91721351AC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D332D880-7941-4633-8356-30114D53AB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48282-6752-4168-A2E9-1BB9CBF82BF3}"/>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6" name="Footer Placeholder 5">
            <a:extLst>
              <a:ext uri="{FF2B5EF4-FFF2-40B4-BE49-F238E27FC236}">
                <a16:creationId xmlns:a16="http://schemas.microsoft.com/office/drawing/2014/main" id="{755D1C81-90F9-452A-9677-6DE78763293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62486D2D-3768-4C90-91A3-7AC0FBFB027E}"/>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368983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DA1F-4365-4FCB-B25F-BE45C497B2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1C01C853-C644-40F0-BB07-3FD13209A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D4CE9E49-BE1C-421B-A26B-B123ABABE5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832A0-7897-447D-BFD9-1A77BF0A99E6}"/>
              </a:ext>
            </a:extLst>
          </p:cNvPr>
          <p:cNvSpPr>
            <a:spLocks noGrp="1"/>
          </p:cNvSpPr>
          <p:nvPr>
            <p:ph type="dt" sz="half" idx="10"/>
          </p:nvPr>
        </p:nvSpPr>
        <p:spPr>
          <a:xfrm>
            <a:off x="838200" y="6356350"/>
            <a:ext cx="2743200" cy="365125"/>
          </a:xfrm>
          <a:prstGeom prst="rect">
            <a:avLst/>
          </a:prstGeom>
        </p:spPr>
        <p:txBody>
          <a:bodyPr/>
          <a:lstStyle/>
          <a:p>
            <a:fld id="{3E63EBB8-FFFF-492A-ADCF-31986FE0B0CF}" type="datetimeFigureOut">
              <a:rPr lang="en-SG" smtClean="0"/>
              <a:t>18/7/2021</a:t>
            </a:fld>
            <a:endParaRPr lang="en-SG"/>
          </a:p>
        </p:txBody>
      </p:sp>
      <p:sp>
        <p:nvSpPr>
          <p:cNvPr id="6" name="Footer Placeholder 5">
            <a:extLst>
              <a:ext uri="{FF2B5EF4-FFF2-40B4-BE49-F238E27FC236}">
                <a16:creationId xmlns:a16="http://schemas.microsoft.com/office/drawing/2014/main" id="{3760094D-337D-4228-98F9-6723CAF5C1D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09AB4465-0CDB-480F-935A-CAFC90E53109}"/>
              </a:ext>
            </a:extLst>
          </p:cNvPr>
          <p:cNvSpPr>
            <a:spLocks noGrp="1"/>
          </p:cNvSpPr>
          <p:nvPr>
            <p:ph type="sldNum" sz="quarter" idx="12"/>
          </p:nvPr>
        </p:nvSpPr>
        <p:spPr>
          <a:xfrm>
            <a:off x="8610600" y="6356350"/>
            <a:ext cx="2743200" cy="365125"/>
          </a:xfrm>
          <a:prstGeom prst="rect">
            <a:avLst/>
          </a:prstGeom>
        </p:spPr>
        <p:txBody>
          <a:bodyPr/>
          <a:lstStyle/>
          <a:p>
            <a:fld id="{B3B7B2EB-365F-4C2E-8583-2632B01E129C}" type="slidenum">
              <a:rPr lang="en-SG" smtClean="0"/>
              <a:t>‹#›</a:t>
            </a:fld>
            <a:endParaRPr lang="en-SG"/>
          </a:p>
        </p:txBody>
      </p:sp>
    </p:spTree>
    <p:extLst>
      <p:ext uri="{BB962C8B-B14F-4D97-AF65-F5344CB8AC3E}">
        <p14:creationId xmlns:p14="http://schemas.microsoft.com/office/powerpoint/2010/main" val="420973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11AEE-2F65-4965-9DDB-43175F0C1323}"/>
              </a:ext>
            </a:extLst>
          </p:cNvPr>
          <p:cNvSpPr>
            <a:spLocks noGrp="1"/>
          </p:cNvSpPr>
          <p:nvPr>
            <p:ph type="title"/>
          </p:nvPr>
        </p:nvSpPr>
        <p:spPr>
          <a:xfrm>
            <a:off x="4950068" y="365125"/>
            <a:ext cx="6403731" cy="1325563"/>
          </a:xfrm>
          <a:prstGeom prst="rect">
            <a:avLst/>
          </a:prstGeom>
        </p:spPr>
        <p:txBody>
          <a:bodyPr vert="horz" lIns="91440" tIns="45720" rIns="91440" bIns="45720" rtlCol="0" anchor="ctr">
            <a:normAutofit/>
          </a:body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D650B986-4BA0-4CD8-959B-D28F149ADD21}"/>
              </a:ext>
            </a:extLst>
          </p:cNvPr>
          <p:cNvSpPr>
            <a:spLocks noGrp="1"/>
          </p:cNvSpPr>
          <p:nvPr>
            <p:ph type="body" idx="1"/>
          </p:nvPr>
        </p:nvSpPr>
        <p:spPr>
          <a:xfrm>
            <a:off x="4950068" y="1825625"/>
            <a:ext cx="64037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7163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b="1" kern="1200">
          <a:solidFill>
            <a:schemeClr val="tx1"/>
          </a:solidFill>
          <a:latin typeface="Raleway"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hyperlink" Target="http://graphicdesign.stackexchange.com/questions/77654/what-is-the-unambiguously-correct-pictogram-for-database-storage/77655" TargetMode="External"/><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B99B05-2CE8-41E5-A953-22715966A4D5}"/>
              </a:ext>
            </a:extLst>
          </p:cNvPr>
          <p:cNvPicPr>
            <a:picLocks noChangeAspect="1"/>
          </p:cNvPicPr>
          <p:nvPr/>
        </p:nvPicPr>
        <p:blipFill rotWithShape="1">
          <a:blip r:embed="rId2"/>
          <a:srcRect b="1316"/>
          <a:stretch/>
        </p:blipFill>
        <p:spPr>
          <a:xfrm>
            <a:off x="20" y="10"/>
            <a:ext cx="12191980" cy="6857989"/>
          </a:xfrm>
          <a:prstGeom prst="rect">
            <a:avLst/>
          </a:prstGeom>
        </p:spPr>
      </p:pic>
      <p:sp>
        <p:nvSpPr>
          <p:cNvPr id="39" name="Rectangle 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C35EAE09-F307-40D6-8439-671D9C8BCC7D}"/>
              </a:ext>
            </a:extLst>
          </p:cNvPr>
          <p:cNvSpPr>
            <a:spLocks noGrp="1"/>
          </p:cNvSpPr>
          <p:nvPr>
            <p:ph type="ctrTitle"/>
          </p:nvPr>
        </p:nvSpPr>
        <p:spPr>
          <a:xfrm>
            <a:off x="90312" y="5379172"/>
            <a:ext cx="9087556" cy="744836"/>
          </a:xfrm>
        </p:spPr>
        <p:txBody>
          <a:bodyPr vert="horz" lIns="91440" tIns="45720" rIns="91440" bIns="45720" rtlCol="0" anchor="ctr">
            <a:normAutofit/>
          </a:bodyPr>
          <a:lstStyle/>
          <a:p>
            <a:pPr algn="l"/>
            <a:r>
              <a:rPr lang="en-US" sz="2400" b="0" dirty="0"/>
              <a:t>Industrial Innovation Challenge</a:t>
            </a:r>
            <a:r>
              <a:rPr lang="en-US" sz="2400" b="0" dirty="0">
                <a:solidFill>
                  <a:schemeClr val="tx1">
                    <a:lumMod val="85000"/>
                    <a:lumOff val="15000"/>
                  </a:schemeClr>
                </a:solidFill>
                <a:latin typeface="+mj-lt"/>
              </a:rPr>
              <a:t> </a:t>
            </a:r>
            <a:r>
              <a:rPr lang="en-US" sz="2400" dirty="0">
                <a:solidFill>
                  <a:schemeClr val="tx1">
                    <a:lumMod val="85000"/>
                    <a:lumOff val="15000"/>
                  </a:schemeClr>
                </a:solidFill>
                <a:latin typeface="+mj-lt"/>
              </a:rPr>
              <a:t>Competition Webinar Presentation 1</a:t>
            </a:r>
          </a:p>
        </p:txBody>
      </p:sp>
      <p:cxnSp>
        <p:nvCxnSpPr>
          <p:cNvPr id="41" name="Straight Connector 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53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630958A-561C-4E86-ACD8-0E8B0D58ED2E}"/>
              </a:ext>
            </a:extLst>
          </p:cNvPr>
          <p:cNvSpPr/>
          <p:nvPr/>
        </p:nvSpPr>
        <p:spPr>
          <a:xfrm>
            <a:off x="4159043" y="2391731"/>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SCADA/HMI</a:t>
            </a:r>
          </a:p>
        </p:txBody>
      </p:sp>
      <p:sp>
        <p:nvSpPr>
          <p:cNvPr id="26" name="Rectangle: Rounded Corners 25">
            <a:extLst>
              <a:ext uri="{FF2B5EF4-FFF2-40B4-BE49-F238E27FC236}">
                <a16:creationId xmlns:a16="http://schemas.microsoft.com/office/drawing/2014/main" id="{DD975D71-D66F-47AA-BFE7-8A14C0112A65}"/>
              </a:ext>
            </a:extLst>
          </p:cNvPr>
          <p:cNvSpPr/>
          <p:nvPr/>
        </p:nvSpPr>
        <p:spPr>
          <a:xfrm>
            <a:off x="59426" y="2393197"/>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27" name="Rectangle: Rounded Corners 26">
            <a:extLst>
              <a:ext uri="{FF2B5EF4-FFF2-40B4-BE49-F238E27FC236}">
                <a16:creationId xmlns:a16="http://schemas.microsoft.com/office/drawing/2014/main" id="{8AF7DF78-D958-423B-83AA-259BD00DFB79}"/>
              </a:ext>
            </a:extLst>
          </p:cNvPr>
          <p:cNvSpPr/>
          <p:nvPr/>
        </p:nvSpPr>
        <p:spPr>
          <a:xfrm>
            <a:off x="4159044" y="135804"/>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28" name="Rectangle: Rounded Corners 27">
            <a:extLst>
              <a:ext uri="{FF2B5EF4-FFF2-40B4-BE49-F238E27FC236}">
                <a16:creationId xmlns:a16="http://schemas.microsoft.com/office/drawing/2014/main" id="{38BD6BAD-8C0E-47D8-A8BB-C5302DD03FE4}"/>
              </a:ext>
            </a:extLst>
          </p:cNvPr>
          <p:cNvSpPr/>
          <p:nvPr/>
        </p:nvSpPr>
        <p:spPr>
          <a:xfrm>
            <a:off x="8258662" y="240576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29" name="Rectangle: Rounded Corners 28">
            <a:extLst>
              <a:ext uri="{FF2B5EF4-FFF2-40B4-BE49-F238E27FC236}">
                <a16:creationId xmlns:a16="http://schemas.microsoft.com/office/drawing/2014/main" id="{1C0CCB51-06AC-4B2D-82E6-18C68B75BF64}"/>
              </a:ext>
            </a:extLst>
          </p:cNvPr>
          <p:cNvSpPr/>
          <p:nvPr/>
        </p:nvSpPr>
        <p:spPr>
          <a:xfrm>
            <a:off x="4159044" y="464031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30" name="Rectangle: Rounded Corners 29">
            <a:extLst>
              <a:ext uri="{FF2B5EF4-FFF2-40B4-BE49-F238E27FC236}">
                <a16:creationId xmlns:a16="http://schemas.microsoft.com/office/drawing/2014/main" id="{D5EA7284-1A17-4420-8FB2-196B83B45E35}"/>
              </a:ext>
            </a:extLst>
          </p:cNvPr>
          <p:cNvSpPr/>
          <p:nvPr/>
        </p:nvSpPr>
        <p:spPr>
          <a:xfrm>
            <a:off x="83167" y="135804"/>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31" name="Rectangle: Rounded Corners 30">
            <a:extLst>
              <a:ext uri="{FF2B5EF4-FFF2-40B4-BE49-F238E27FC236}">
                <a16:creationId xmlns:a16="http://schemas.microsoft.com/office/drawing/2014/main" id="{F2425EDE-6A52-4AAC-8754-85176F38762F}"/>
              </a:ext>
            </a:extLst>
          </p:cNvPr>
          <p:cNvSpPr/>
          <p:nvPr/>
        </p:nvSpPr>
        <p:spPr>
          <a:xfrm>
            <a:off x="8258662" y="135804"/>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32" name="Rectangle: Rounded Corners 31">
            <a:extLst>
              <a:ext uri="{FF2B5EF4-FFF2-40B4-BE49-F238E27FC236}">
                <a16:creationId xmlns:a16="http://schemas.microsoft.com/office/drawing/2014/main" id="{42C890F0-AD65-44C5-B8EC-6BDBF342FBF2}"/>
              </a:ext>
            </a:extLst>
          </p:cNvPr>
          <p:cNvSpPr/>
          <p:nvPr/>
        </p:nvSpPr>
        <p:spPr>
          <a:xfrm>
            <a:off x="8258662" y="464031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33" name="Rectangle: Rounded Corners 32">
            <a:extLst>
              <a:ext uri="{FF2B5EF4-FFF2-40B4-BE49-F238E27FC236}">
                <a16:creationId xmlns:a16="http://schemas.microsoft.com/office/drawing/2014/main" id="{0543FDC2-1562-4EAE-A304-1004FC991760}"/>
              </a:ext>
            </a:extLst>
          </p:cNvPr>
          <p:cNvSpPr/>
          <p:nvPr/>
        </p:nvSpPr>
        <p:spPr>
          <a:xfrm>
            <a:off x="83167" y="464031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p:txBody>
      </p:sp>
      <p:sp>
        <p:nvSpPr>
          <p:cNvPr id="61" name="Rectangle: Rounded Corners 60">
            <a:extLst>
              <a:ext uri="{FF2B5EF4-FFF2-40B4-BE49-F238E27FC236}">
                <a16:creationId xmlns:a16="http://schemas.microsoft.com/office/drawing/2014/main" id="{185B374D-B6EB-4084-BB11-4E61A86AE824}"/>
              </a:ext>
            </a:extLst>
          </p:cNvPr>
          <p:cNvSpPr/>
          <p:nvPr/>
        </p:nvSpPr>
        <p:spPr>
          <a:xfrm>
            <a:off x="59426" y="2393197"/>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F1545"/>
                </a:solidFill>
                <a:effectLst/>
                <a:uLnTx/>
                <a:uFillTx/>
                <a:latin typeface="Segoe UI Black" panose="020B0A02040204020203" pitchFamily="34" charset="0"/>
                <a:ea typeface="Segoe UI Black" panose="020B0A02040204020203" pitchFamily="34" charset="0"/>
                <a:cs typeface="+mn-cs"/>
              </a:rPr>
              <a:t>GeoSpatial</a:t>
            </a:r>
            <a:endPar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(Maps)</a:t>
            </a:r>
          </a:p>
        </p:txBody>
      </p:sp>
      <p:sp>
        <p:nvSpPr>
          <p:cNvPr id="48" name="Rectangle: Rounded Corners 47">
            <a:extLst>
              <a:ext uri="{FF2B5EF4-FFF2-40B4-BE49-F238E27FC236}">
                <a16:creationId xmlns:a16="http://schemas.microsoft.com/office/drawing/2014/main" id="{98CBD3FA-801F-4E42-BE1F-D116213BEBD9}"/>
              </a:ext>
            </a:extLst>
          </p:cNvPr>
          <p:cNvSpPr/>
          <p:nvPr/>
        </p:nvSpPr>
        <p:spPr>
          <a:xfrm>
            <a:off x="4159044" y="135804"/>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Camera</a:t>
            </a:r>
          </a:p>
        </p:txBody>
      </p:sp>
      <p:sp>
        <p:nvSpPr>
          <p:cNvPr id="62" name="Rectangle: Rounded Corners 61">
            <a:extLst>
              <a:ext uri="{FF2B5EF4-FFF2-40B4-BE49-F238E27FC236}">
                <a16:creationId xmlns:a16="http://schemas.microsoft.com/office/drawing/2014/main" id="{D4AFD749-DEC7-4C8F-999D-5E9C42C8B866}"/>
              </a:ext>
            </a:extLst>
          </p:cNvPr>
          <p:cNvSpPr/>
          <p:nvPr/>
        </p:nvSpPr>
        <p:spPr>
          <a:xfrm>
            <a:off x="8258662" y="240576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Analytics/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Reports</a:t>
            </a:r>
          </a:p>
        </p:txBody>
      </p:sp>
      <p:sp>
        <p:nvSpPr>
          <p:cNvPr id="63" name="Rectangle: Rounded Corners 62">
            <a:extLst>
              <a:ext uri="{FF2B5EF4-FFF2-40B4-BE49-F238E27FC236}">
                <a16:creationId xmlns:a16="http://schemas.microsoft.com/office/drawing/2014/main" id="{A94C59A5-F5D9-4253-90BA-A354939D3587}"/>
              </a:ext>
            </a:extLst>
          </p:cNvPr>
          <p:cNvSpPr/>
          <p:nvPr/>
        </p:nvSpPr>
        <p:spPr>
          <a:xfrm>
            <a:off x="4159044" y="464031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Documents</a:t>
            </a:r>
          </a:p>
        </p:txBody>
      </p:sp>
      <p:sp>
        <p:nvSpPr>
          <p:cNvPr id="64" name="Rectangle: Rounded Corners 63">
            <a:extLst>
              <a:ext uri="{FF2B5EF4-FFF2-40B4-BE49-F238E27FC236}">
                <a16:creationId xmlns:a16="http://schemas.microsoft.com/office/drawing/2014/main" id="{D459AC22-0676-4DF7-B520-2B5CA91FEC5B}"/>
              </a:ext>
            </a:extLst>
          </p:cNvPr>
          <p:cNvSpPr/>
          <p:nvPr/>
        </p:nvSpPr>
        <p:spPr>
          <a:xfrm>
            <a:off x="83167" y="135804"/>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P&amp;I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diagrams</a:t>
            </a:r>
          </a:p>
        </p:txBody>
      </p:sp>
      <p:sp>
        <p:nvSpPr>
          <p:cNvPr id="65" name="Rectangle: Rounded Corners 64">
            <a:extLst>
              <a:ext uri="{FF2B5EF4-FFF2-40B4-BE49-F238E27FC236}">
                <a16:creationId xmlns:a16="http://schemas.microsoft.com/office/drawing/2014/main" id="{E72816DA-7D9D-4776-9E28-155B725C2A4E}"/>
              </a:ext>
            </a:extLst>
          </p:cNvPr>
          <p:cNvSpPr/>
          <p:nvPr/>
        </p:nvSpPr>
        <p:spPr>
          <a:xfrm>
            <a:off x="8258662" y="135804"/>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Weather/ Lightning</a:t>
            </a:r>
          </a:p>
        </p:txBody>
      </p:sp>
      <p:sp>
        <p:nvSpPr>
          <p:cNvPr id="66" name="Rectangle: Rounded Corners 65">
            <a:extLst>
              <a:ext uri="{FF2B5EF4-FFF2-40B4-BE49-F238E27FC236}">
                <a16:creationId xmlns:a16="http://schemas.microsoft.com/office/drawing/2014/main" id="{F839CC77-4E82-4ED4-B80F-8A04AFF8B7EE}"/>
              </a:ext>
            </a:extLst>
          </p:cNvPr>
          <p:cNvSpPr/>
          <p:nvPr/>
        </p:nvSpPr>
        <p:spPr>
          <a:xfrm>
            <a:off x="8258662" y="464031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3D model</a:t>
            </a:r>
          </a:p>
        </p:txBody>
      </p:sp>
      <p:sp>
        <p:nvSpPr>
          <p:cNvPr id="67" name="Rectangle: Rounded Corners 66">
            <a:extLst>
              <a:ext uri="{FF2B5EF4-FFF2-40B4-BE49-F238E27FC236}">
                <a16:creationId xmlns:a16="http://schemas.microsoft.com/office/drawing/2014/main" id="{86D2C437-4A88-4156-A1B5-BD2B7FC89E70}"/>
              </a:ext>
            </a:extLst>
          </p:cNvPr>
          <p:cNvSpPr/>
          <p:nvPr/>
        </p:nvSpPr>
        <p:spPr>
          <a:xfrm>
            <a:off x="83167" y="4640310"/>
            <a:ext cx="3873914" cy="2052590"/>
          </a:xfrm>
          <a:prstGeom prst="roundRect">
            <a:avLst/>
          </a:prstGeom>
          <a:solidFill>
            <a:schemeClr val="bg1">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Spreadsheets</a:t>
            </a:r>
          </a:p>
        </p:txBody>
      </p:sp>
      <p:pic>
        <p:nvPicPr>
          <p:cNvPr id="4" name="Picture 3">
            <a:extLst>
              <a:ext uri="{FF2B5EF4-FFF2-40B4-BE49-F238E27FC236}">
                <a16:creationId xmlns:a16="http://schemas.microsoft.com/office/drawing/2014/main" id="{BD1BD68A-BDAA-4BA4-81E2-2CF71665DBA6}"/>
              </a:ext>
            </a:extLst>
          </p:cNvPr>
          <p:cNvPicPr>
            <a:picLocks noChangeAspect="1"/>
          </p:cNvPicPr>
          <p:nvPr/>
        </p:nvPicPr>
        <p:blipFill>
          <a:blip r:embed="rId3">
            <a:alphaModFix amt="25000"/>
          </a:blip>
          <a:stretch>
            <a:fillRect/>
          </a:stretch>
        </p:blipFill>
        <p:spPr>
          <a:xfrm>
            <a:off x="4379556" y="2673391"/>
            <a:ext cx="3473630" cy="1705911"/>
          </a:xfrm>
          <a:prstGeom prst="rect">
            <a:avLst/>
          </a:prstGeom>
        </p:spPr>
      </p:pic>
    </p:spTree>
    <p:extLst>
      <p:ext uri="{BB962C8B-B14F-4D97-AF65-F5344CB8AC3E}">
        <p14:creationId xmlns:p14="http://schemas.microsoft.com/office/powerpoint/2010/main" val="20318262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61" grpId="0" animBg="1"/>
      <p:bldP spid="48" grpId="0" animBg="1"/>
      <p:bldP spid="62" grpId="0" animBg="1"/>
      <p:bldP spid="63" grpId="0" animBg="1"/>
      <p:bldP spid="64" grpId="0" animBg="1"/>
      <p:bldP spid="65" grpId="0" animBg="1"/>
      <p:bldP spid="66"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0DC725-05BF-4392-9FE5-47EED95F1476}"/>
              </a:ext>
            </a:extLst>
          </p:cNvPr>
          <p:cNvSpPr>
            <a:spLocks noGrp="1"/>
          </p:cNvSpPr>
          <p:nvPr>
            <p:ph type="title"/>
          </p:nvPr>
        </p:nvSpPr>
        <p:spPr>
          <a:xfrm>
            <a:off x="504444" y="180723"/>
            <a:ext cx="11185080" cy="804198"/>
          </a:xfrm>
        </p:spPr>
        <p:txBody>
          <a:bodyPr/>
          <a:lstStyle/>
          <a:p>
            <a:r>
              <a:rPr lang="en-US" dirty="0"/>
              <a:t>Operations Management Interface</a:t>
            </a:r>
          </a:p>
        </p:txBody>
      </p:sp>
      <p:sp>
        <p:nvSpPr>
          <p:cNvPr id="8" name="Text Placeholder 3">
            <a:extLst>
              <a:ext uri="{FF2B5EF4-FFF2-40B4-BE49-F238E27FC236}">
                <a16:creationId xmlns:a16="http://schemas.microsoft.com/office/drawing/2014/main" id="{447E69C3-7FFF-487C-AD54-2EA8D9BE3215}"/>
              </a:ext>
            </a:extLst>
          </p:cNvPr>
          <p:cNvSpPr txBox="1">
            <a:spLocks/>
          </p:cNvSpPr>
          <p:nvPr/>
        </p:nvSpPr>
        <p:spPr>
          <a:xfrm>
            <a:off x="563150" y="834443"/>
            <a:ext cx="6660273" cy="32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More than HMI</a:t>
            </a:r>
          </a:p>
        </p:txBody>
      </p:sp>
      <p:sp>
        <p:nvSpPr>
          <p:cNvPr id="9" name="TextBox 8">
            <a:extLst>
              <a:ext uri="{FF2B5EF4-FFF2-40B4-BE49-F238E27FC236}">
                <a16:creationId xmlns:a16="http://schemas.microsoft.com/office/drawing/2014/main" id="{5DE89787-FFB1-4D07-8F71-28B2B6C9E3E6}"/>
              </a:ext>
            </a:extLst>
          </p:cNvPr>
          <p:cNvSpPr txBox="1"/>
          <p:nvPr/>
        </p:nvSpPr>
        <p:spPr>
          <a:xfrm>
            <a:off x="2105539" y="3206809"/>
            <a:ext cx="1028857" cy="500060"/>
          </a:xfrm>
          <a:prstGeom prst="rect">
            <a:avLst/>
          </a:prstGeom>
          <a:noFill/>
        </p:spPr>
        <p:txBody>
          <a:bodyPr wrap="square" lIns="68502" tIns="34252" rIns="68502" bIns="34252" rtlCol="0">
            <a:spAutoFit/>
          </a:bodyPr>
          <a:lstStyle/>
          <a:p>
            <a:pPr marL="0" marR="0" lvl="0" indent="0" algn="ctr" defTabSz="685595"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Physical Asset</a:t>
            </a:r>
          </a:p>
        </p:txBody>
      </p:sp>
      <p:cxnSp>
        <p:nvCxnSpPr>
          <p:cNvPr id="10" name="Straight Arrow Connector 9">
            <a:extLst>
              <a:ext uri="{FF2B5EF4-FFF2-40B4-BE49-F238E27FC236}">
                <a16:creationId xmlns:a16="http://schemas.microsoft.com/office/drawing/2014/main" id="{2C0AFF64-FB9B-4A11-AA9E-017D096388EA}"/>
              </a:ext>
            </a:extLst>
          </p:cNvPr>
          <p:cNvCxnSpPr/>
          <p:nvPr/>
        </p:nvCxnSpPr>
        <p:spPr>
          <a:xfrm>
            <a:off x="2941646" y="4177001"/>
            <a:ext cx="5880656"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1" name="Double Bracket 10">
            <a:extLst>
              <a:ext uri="{FF2B5EF4-FFF2-40B4-BE49-F238E27FC236}">
                <a16:creationId xmlns:a16="http://schemas.microsoft.com/office/drawing/2014/main" id="{903632C5-DABA-48C7-8FBB-34322E7A40D6}"/>
              </a:ext>
            </a:extLst>
          </p:cNvPr>
          <p:cNvSpPr/>
          <p:nvPr/>
        </p:nvSpPr>
        <p:spPr>
          <a:xfrm>
            <a:off x="3498881" y="3218971"/>
            <a:ext cx="4940715" cy="1946826"/>
          </a:xfrm>
          <a:prstGeom prst="bracketPair">
            <a:avLst>
              <a:gd name="adj" fmla="val 9051"/>
            </a:avLst>
          </a:prstGeom>
          <a:solidFill>
            <a:schemeClr val="accent1">
              <a:lumMod val="75000"/>
            </a:schemeClr>
          </a:solidFill>
          <a:ln w="28575">
            <a:solidFill>
              <a:schemeClr val="accent5"/>
            </a:solidFill>
          </a:ln>
        </p:spPr>
        <p:style>
          <a:lnRef idx="1">
            <a:schemeClr val="accent1"/>
          </a:lnRef>
          <a:fillRef idx="0">
            <a:schemeClr val="accent1"/>
          </a:fillRef>
          <a:effectRef idx="0">
            <a:schemeClr val="accent1"/>
          </a:effectRef>
          <a:fontRef idx="minor">
            <a:schemeClr val="tx1"/>
          </a:fontRef>
        </p:style>
        <p:txBody>
          <a:bodyPr lIns="68502" tIns="34252" rIns="68502" bIns="34252" rtlCol="0" anchor="t"/>
          <a:lstStyle/>
          <a:p>
            <a:pPr marL="84448" marR="0" lvl="0" indent="0" algn="l" defTabSz="68559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chemeClr val="bg1">
                    <a:lumMod val="95000"/>
                  </a:schemeClr>
                </a:solidFill>
                <a:effectLst/>
                <a:uLnTx/>
                <a:uFillTx/>
                <a:latin typeface="Calibri" panose="020F0502020204030204"/>
                <a:ea typeface="+mn-ea"/>
                <a:cs typeface="+mn-cs"/>
              </a:rPr>
              <a:t>System Platform – asset facets</a:t>
            </a:r>
          </a:p>
        </p:txBody>
      </p:sp>
      <p:sp>
        <p:nvSpPr>
          <p:cNvPr id="12" name="Rectangle 37">
            <a:extLst>
              <a:ext uri="{FF2B5EF4-FFF2-40B4-BE49-F238E27FC236}">
                <a16:creationId xmlns:a16="http://schemas.microsoft.com/office/drawing/2014/main" id="{7954D561-BCF9-4263-94B6-24C858C614AF}"/>
              </a:ext>
            </a:extLst>
          </p:cNvPr>
          <p:cNvSpPr/>
          <p:nvPr/>
        </p:nvSpPr>
        <p:spPr>
          <a:xfrm>
            <a:off x="9230849" y="4022432"/>
            <a:ext cx="497630" cy="354552"/>
          </a:xfrm>
          <a:custGeom>
            <a:avLst/>
            <a:gdLst/>
            <a:ahLst/>
            <a:cxnLst/>
            <a:rect l="l" t="t" r="r" b="b"/>
            <a:pathLst>
              <a:path w="1904029" h="1460969">
                <a:moveTo>
                  <a:pt x="443060" y="0"/>
                </a:moveTo>
                <a:lnTo>
                  <a:pt x="1904029" y="0"/>
                </a:lnTo>
                <a:lnTo>
                  <a:pt x="1904029" y="1460969"/>
                </a:lnTo>
                <a:lnTo>
                  <a:pt x="1616603" y="1460969"/>
                </a:lnTo>
                <a:cubicBezTo>
                  <a:pt x="1616603" y="1216274"/>
                  <a:pt x="1418238" y="1017909"/>
                  <a:pt x="1173543" y="1017909"/>
                </a:cubicBezTo>
                <a:cubicBezTo>
                  <a:pt x="928848" y="1017909"/>
                  <a:pt x="730483" y="1216274"/>
                  <a:pt x="730483" y="1460969"/>
                </a:cubicBezTo>
                <a:lnTo>
                  <a:pt x="443060" y="1460969"/>
                </a:lnTo>
                <a:lnTo>
                  <a:pt x="443060" y="1204068"/>
                </a:lnTo>
                <a:cubicBezTo>
                  <a:pt x="198365" y="1204068"/>
                  <a:pt x="0" y="1005703"/>
                  <a:pt x="0" y="761008"/>
                </a:cubicBezTo>
                <a:cubicBezTo>
                  <a:pt x="0" y="516313"/>
                  <a:pt x="198365" y="317948"/>
                  <a:pt x="443060" y="317948"/>
                </a:cubicBezTo>
                <a:close/>
              </a:path>
            </a:pathLst>
          </a:custGeom>
          <a:solidFill>
            <a:schemeClr val="bg1">
              <a:lumMod val="50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13" name="Oval 42">
            <a:extLst>
              <a:ext uri="{FF2B5EF4-FFF2-40B4-BE49-F238E27FC236}">
                <a16:creationId xmlns:a16="http://schemas.microsoft.com/office/drawing/2014/main" id="{99BDC3EF-9C5B-4D9B-A2DD-60AA18FA4AAE}"/>
              </a:ext>
            </a:extLst>
          </p:cNvPr>
          <p:cNvSpPr/>
          <p:nvPr/>
        </p:nvSpPr>
        <p:spPr>
          <a:xfrm>
            <a:off x="9556383" y="4078520"/>
            <a:ext cx="381834" cy="462076"/>
          </a:xfrm>
          <a:custGeom>
            <a:avLst/>
            <a:gdLst/>
            <a:ahLst/>
            <a:cxnLst/>
            <a:rect l="l" t="t" r="r" b="b"/>
            <a:pathLst>
              <a:path w="1460969" h="1904030">
                <a:moveTo>
                  <a:pt x="730484" y="0"/>
                </a:moveTo>
                <a:cubicBezTo>
                  <a:pt x="975179" y="0"/>
                  <a:pt x="1173544" y="198365"/>
                  <a:pt x="1173544" y="443060"/>
                </a:cubicBezTo>
                <a:lnTo>
                  <a:pt x="1173544" y="443061"/>
                </a:lnTo>
                <a:lnTo>
                  <a:pt x="1460969" y="443061"/>
                </a:lnTo>
                <a:lnTo>
                  <a:pt x="1460969" y="1904030"/>
                </a:lnTo>
                <a:lnTo>
                  <a:pt x="0" y="1904030"/>
                </a:lnTo>
                <a:lnTo>
                  <a:pt x="0" y="1616603"/>
                </a:lnTo>
                <a:cubicBezTo>
                  <a:pt x="244695" y="1616603"/>
                  <a:pt x="443059" y="1418238"/>
                  <a:pt x="443059" y="1173543"/>
                </a:cubicBezTo>
                <a:cubicBezTo>
                  <a:pt x="443059" y="928849"/>
                  <a:pt x="244695" y="730484"/>
                  <a:pt x="0" y="730483"/>
                </a:cubicBezTo>
                <a:lnTo>
                  <a:pt x="0" y="443061"/>
                </a:lnTo>
                <a:lnTo>
                  <a:pt x="287424" y="443061"/>
                </a:lnTo>
                <a:cubicBezTo>
                  <a:pt x="287424" y="443061"/>
                  <a:pt x="287424" y="443061"/>
                  <a:pt x="287424" y="443060"/>
                </a:cubicBezTo>
                <a:cubicBezTo>
                  <a:pt x="287424" y="198365"/>
                  <a:pt x="485789" y="0"/>
                  <a:pt x="730484" y="0"/>
                </a:cubicBezTo>
                <a:close/>
              </a:path>
            </a:pathLst>
          </a:custGeom>
          <a:solidFill>
            <a:schemeClr val="bg1">
              <a:lumMod val="65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14" name="Rectangle 36">
            <a:extLst>
              <a:ext uri="{FF2B5EF4-FFF2-40B4-BE49-F238E27FC236}">
                <a16:creationId xmlns:a16="http://schemas.microsoft.com/office/drawing/2014/main" id="{1DC65533-54C3-452E-B06D-299E61ED1464}"/>
              </a:ext>
            </a:extLst>
          </p:cNvPr>
          <p:cNvSpPr/>
          <p:nvPr/>
        </p:nvSpPr>
        <p:spPr>
          <a:xfrm>
            <a:off x="9094760" y="4118632"/>
            <a:ext cx="381834" cy="462075"/>
          </a:xfrm>
          <a:custGeom>
            <a:avLst/>
            <a:gdLst/>
            <a:ahLst/>
            <a:cxnLst/>
            <a:rect l="l" t="t" r="r" b="b"/>
            <a:pathLst>
              <a:path w="1460969" h="1904028">
                <a:moveTo>
                  <a:pt x="0" y="0"/>
                </a:moveTo>
                <a:lnTo>
                  <a:pt x="1460969" y="0"/>
                </a:lnTo>
                <a:lnTo>
                  <a:pt x="1460969" y="317949"/>
                </a:lnTo>
                <a:lnTo>
                  <a:pt x="1460968" y="317949"/>
                </a:lnTo>
                <a:cubicBezTo>
                  <a:pt x="1216273" y="317949"/>
                  <a:pt x="1017908" y="516314"/>
                  <a:pt x="1017908" y="761009"/>
                </a:cubicBezTo>
                <a:cubicBezTo>
                  <a:pt x="1017908" y="1005704"/>
                  <a:pt x="1216273" y="1204069"/>
                  <a:pt x="1460968" y="1204069"/>
                </a:cubicBezTo>
                <a:lnTo>
                  <a:pt x="1460969" y="1460969"/>
                </a:lnTo>
                <a:lnTo>
                  <a:pt x="1173542" y="1460969"/>
                </a:lnTo>
                <a:cubicBezTo>
                  <a:pt x="1173542" y="1705664"/>
                  <a:pt x="975177" y="1904028"/>
                  <a:pt x="730482" y="1904028"/>
                </a:cubicBezTo>
                <a:cubicBezTo>
                  <a:pt x="485788" y="1904028"/>
                  <a:pt x="287423" y="1705664"/>
                  <a:pt x="287422" y="1460969"/>
                </a:cubicBezTo>
                <a:lnTo>
                  <a:pt x="0" y="1460969"/>
                </a:lnTo>
                <a:close/>
              </a:path>
            </a:pathLst>
          </a:custGeom>
          <a:solidFill>
            <a:schemeClr val="bg1">
              <a:lumMod val="85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15" name="Oval 41">
            <a:extLst>
              <a:ext uri="{FF2B5EF4-FFF2-40B4-BE49-F238E27FC236}">
                <a16:creationId xmlns:a16="http://schemas.microsoft.com/office/drawing/2014/main" id="{07D2DA78-C549-442C-B48A-6830BE3430CB}"/>
              </a:ext>
            </a:extLst>
          </p:cNvPr>
          <p:cNvSpPr/>
          <p:nvPr/>
        </p:nvSpPr>
        <p:spPr>
          <a:xfrm>
            <a:off x="9296101" y="4285680"/>
            <a:ext cx="497630" cy="354552"/>
          </a:xfrm>
          <a:custGeom>
            <a:avLst/>
            <a:gdLst/>
            <a:ahLst/>
            <a:cxnLst/>
            <a:rect l="l" t="t" r="r" b="b"/>
            <a:pathLst>
              <a:path w="1904027" h="1460969">
                <a:moveTo>
                  <a:pt x="0" y="0"/>
                </a:moveTo>
                <a:lnTo>
                  <a:pt x="287423" y="0"/>
                </a:lnTo>
                <a:cubicBezTo>
                  <a:pt x="287423" y="244695"/>
                  <a:pt x="485788" y="443060"/>
                  <a:pt x="730483" y="443060"/>
                </a:cubicBezTo>
                <a:cubicBezTo>
                  <a:pt x="975178" y="443060"/>
                  <a:pt x="1173543" y="244695"/>
                  <a:pt x="1173543" y="0"/>
                </a:cubicBezTo>
                <a:lnTo>
                  <a:pt x="1460969" y="0"/>
                </a:lnTo>
                <a:lnTo>
                  <a:pt x="1460969" y="287423"/>
                </a:lnTo>
                <a:cubicBezTo>
                  <a:pt x="1705663" y="287424"/>
                  <a:pt x="1904027" y="485789"/>
                  <a:pt x="1904027" y="730483"/>
                </a:cubicBezTo>
                <a:cubicBezTo>
                  <a:pt x="1904027" y="975178"/>
                  <a:pt x="1705663" y="1173542"/>
                  <a:pt x="1460969" y="1173543"/>
                </a:cubicBezTo>
                <a:lnTo>
                  <a:pt x="1460969" y="1460969"/>
                </a:lnTo>
                <a:lnTo>
                  <a:pt x="0" y="1460969"/>
                </a:lnTo>
                <a:close/>
              </a:path>
            </a:pathLst>
          </a:custGeom>
          <a:solidFill>
            <a:schemeClr val="bg1">
              <a:lumMod val="75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16" name="Rectangle 37">
            <a:extLst>
              <a:ext uri="{FF2B5EF4-FFF2-40B4-BE49-F238E27FC236}">
                <a16:creationId xmlns:a16="http://schemas.microsoft.com/office/drawing/2014/main" id="{47C116C0-5FEB-4C28-A6D8-7F5A8349F3F5}"/>
              </a:ext>
            </a:extLst>
          </p:cNvPr>
          <p:cNvSpPr/>
          <p:nvPr/>
        </p:nvSpPr>
        <p:spPr>
          <a:xfrm>
            <a:off x="9222642" y="3811461"/>
            <a:ext cx="497630" cy="354552"/>
          </a:xfrm>
          <a:custGeom>
            <a:avLst/>
            <a:gdLst/>
            <a:ahLst/>
            <a:cxnLst/>
            <a:rect l="l" t="t" r="r" b="b"/>
            <a:pathLst>
              <a:path w="1904029" h="1460969">
                <a:moveTo>
                  <a:pt x="443060" y="0"/>
                </a:moveTo>
                <a:lnTo>
                  <a:pt x="1904029" y="0"/>
                </a:lnTo>
                <a:lnTo>
                  <a:pt x="1904029" y="1460969"/>
                </a:lnTo>
                <a:lnTo>
                  <a:pt x="1616603" y="1460969"/>
                </a:lnTo>
                <a:cubicBezTo>
                  <a:pt x="1616603" y="1216274"/>
                  <a:pt x="1418238" y="1017909"/>
                  <a:pt x="1173543" y="1017909"/>
                </a:cubicBezTo>
                <a:cubicBezTo>
                  <a:pt x="928848" y="1017909"/>
                  <a:pt x="730483" y="1216274"/>
                  <a:pt x="730483" y="1460969"/>
                </a:cubicBezTo>
                <a:lnTo>
                  <a:pt x="443060" y="1460969"/>
                </a:lnTo>
                <a:lnTo>
                  <a:pt x="443060" y="1204068"/>
                </a:lnTo>
                <a:cubicBezTo>
                  <a:pt x="198365" y="1204068"/>
                  <a:pt x="0" y="1005703"/>
                  <a:pt x="0" y="761008"/>
                </a:cubicBezTo>
                <a:cubicBezTo>
                  <a:pt x="0" y="516313"/>
                  <a:pt x="198365" y="317948"/>
                  <a:pt x="443060" y="317948"/>
                </a:cubicBezTo>
                <a:close/>
              </a:path>
            </a:pathLst>
          </a:custGeom>
          <a:solidFill>
            <a:schemeClr val="accent1">
              <a:lumMod val="50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17" name="Oval 42">
            <a:extLst>
              <a:ext uri="{FF2B5EF4-FFF2-40B4-BE49-F238E27FC236}">
                <a16:creationId xmlns:a16="http://schemas.microsoft.com/office/drawing/2014/main" id="{020CA935-3D68-4534-9581-6A6BF645E08B}"/>
              </a:ext>
            </a:extLst>
          </p:cNvPr>
          <p:cNvSpPr/>
          <p:nvPr/>
        </p:nvSpPr>
        <p:spPr>
          <a:xfrm>
            <a:off x="9549730" y="3884945"/>
            <a:ext cx="381834" cy="462076"/>
          </a:xfrm>
          <a:custGeom>
            <a:avLst/>
            <a:gdLst/>
            <a:ahLst/>
            <a:cxnLst/>
            <a:rect l="l" t="t" r="r" b="b"/>
            <a:pathLst>
              <a:path w="1460969" h="1904030">
                <a:moveTo>
                  <a:pt x="730484" y="0"/>
                </a:moveTo>
                <a:cubicBezTo>
                  <a:pt x="975179" y="0"/>
                  <a:pt x="1173544" y="198365"/>
                  <a:pt x="1173544" y="443060"/>
                </a:cubicBezTo>
                <a:lnTo>
                  <a:pt x="1173544" y="443061"/>
                </a:lnTo>
                <a:lnTo>
                  <a:pt x="1460969" y="443061"/>
                </a:lnTo>
                <a:lnTo>
                  <a:pt x="1460969" y="1904030"/>
                </a:lnTo>
                <a:lnTo>
                  <a:pt x="0" y="1904030"/>
                </a:lnTo>
                <a:lnTo>
                  <a:pt x="0" y="1616603"/>
                </a:lnTo>
                <a:cubicBezTo>
                  <a:pt x="244695" y="1616603"/>
                  <a:pt x="443059" y="1418238"/>
                  <a:pt x="443059" y="1173543"/>
                </a:cubicBezTo>
                <a:cubicBezTo>
                  <a:pt x="443059" y="928849"/>
                  <a:pt x="244695" y="730484"/>
                  <a:pt x="0" y="730483"/>
                </a:cubicBezTo>
                <a:lnTo>
                  <a:pt x="0" y="443061"/>
                </a:lnTo>
                <a:lnTo>
                  <a:pt x="287424" y="443061"/>
                </a:lnTo>
                <a:cubicBezTo>
                  <a:pt x="287424" y="443061"/>
                  <a:pt x="287424" y="443061"/>
                  <a:pt x="287424" y="443060"/>
                </a:cubicBezTo>
                <a:cubicBezTo>
                  <a:pt x="287424" y="198365"/>
                  <a:pt x="485789" y="0"/>
                  <a:pt x="730484" y="0"/>
                </a:cubicBezTo>
                <a:close/>
              </a:path>
            </a:pathLst>
          </a:custGeom>
          <a:solidFill>
            <a:schemeClr val="accent1">
              <a:lumMod val="75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18" name="Rectangle 36">
            <a:extLst>
              <a:ext uri="{FF2B5EF4-FFF2-40B4-BE49-F238E27FC236}">
                <a16:creationId xmlns:a16="http://schemas.microsoft.com/office/drawing/2014/main" id="{C96C64A8-8632-42B1-B59B-07ADB7473FE3}"/>
              </a:ext>
            </a:extLst>
          </p:cNvPr>
          <p:cNvSpPr/>
          <p:nvPr/>
        </p:nvSpPr>
        <p:spPr>
          <a:xfrm>
            <a:off x="9089597" y="3924712"/>
            <a:ext cx="381834" cy="462075"/>
          </a:xfrm>
          <a:custGeom>
            <a:avLst/>
            <a:gdLst/>
            <a:ahLst/>
            <a:cxnLst/>
            <a:rect l="l" t="t" r="r" b="b"/>
            <a:pathLst>
              <a:path w="1460969" h="1904028">
                <a:moveTo>
                  <a:pt x="0" y="0"/>
                </a:moveTo>
                <a:lnTo>
                  <a:pt x="1460969" y="0"/>
                </a:lnTo>
                <a:lnTo>
                  <a:pt x="1460969" y="317949"/>
                </a:lnTo>
                <a:lnTo>
                  <a:pt x="1460968" y="317949"/>
                </a:lnTo>
                <a:cubicBezTo>
                  <a:pt x="1216273" y="317949"/>
                  <a:pt x="1017908" y="516314"/>
                  <a:pt x="1017908" y="761009"/>
                </a:cubicBezTo>
                <a:cubicBezTo>
                  <a:pt x="1017908" y="1005704"/>
                  <a:pt x="1216273" y="1204069"/>
                  <a:pt x="1460968" y="1204069"/>
                </a:cubicBezTo>
                <a:lnTo>
                  <a:pt x="1460969" y="1460969"/>
                </a:lnTo>
                <a:lnTo>
                  <a:pt x="1173542" y="1460969"/>
                </a:lnTo>
                <a:cubicBezTo>
                  <a:pt x="1173542" y="1705664"/>
                  <a:pt x="975177" y="1904028"/>
                  <a:pt x="730482" y="1904028"/>
                </a:cubicBezTo>
                <a:cubicBezTo>
                  <a:pt x="485788" y="1904028"/>
                  <a:pt x="287423" y="1705664"/>
                  <a:pt x="287422" y="1460969"/>
                </a:cubicBezTo>
                <a:lnTo>
                  <a:pt x="0" y="1460969"/>
                </a:lnTo>
                <a:close/>
              </a:path>
            </a:pathLst>
          </a:custGeom>
          <a:solidFill>
            <a:schemeClr val="accent1">
              <a:lumMod val="40000"/>
              <a:lumOff val="60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19" name="Oval 41">
            <a:extLst>
              <a:ext uri="{FF2B5EF4-FFF2-40B4-BE49-F238E27FC236}">
                <a16:creationId xmlns:a16="http://schemas.microsoft.com/office/drawing/2014/main" id="{E621C710-8FB6-4C0E-A9AF-8814AE8BCD7D}"/>
              </a:ext>
            </a:extLst>
          </p:cNvPr>
          <p:cNvSpPr/>
          <p:nvPr/>
        </p:nvSpPr>
        <p:spPr>
          <a:xfrm>
            <a:off x="9292606" y="4094116"/>
            <a:ext cx="497630" cy="354552"/>
          </a:xfrm>
          <a:custGeom>
            <a:avLst/>
            <a:gdLst/>
            <a:ahLst/>
            <a:cxnLst/>
            <a:rect l="l" t="t" r="r" b="b"/>
            <a:pathLst>
              <a:path w="1904027" h="1460969">
                <a:moveTo>
                  <a:pt x="0" y="0"/>
                </a:moveTo>
                <a:lnTo>
                  <a:pt x="287423" y="0"/>
                </a:lnTo>
                <a:cubicBezTo>
                  <a:pt x="287423" y="244695"/>
                  <a:pt x="485788" y="443060"/>
                  <a:pt x="730483" y="443060"/>
                </a:cubicBezTo>
                <a:cubicBezTo>
                  <a:pt x="975178" y="443060"/>
                  <a:pt x="1173543" y="244695"/>
                  <a:pt x="1173543" y="0"/>
                </a:cubicBezTo>
                <a:lnTo>
                  <a:pt x="1460969" y="0"/>
                </a:lnTo>
                <a:lnTo>
                  <a:pt x="1460969" y="287423"/>
                </a:lnTo>
                <a:cubicBezTo>
                  <a:pt x="1705663" y="287424"/>
                  <a:pt x="1904027" y="485789"/>
                  <a:pt x="1904027" y="730483"/>
                </a:cubicBezTo>
                <a:cubicBezTo>
                  <a:pt x="1904027" y="975178"/>
                  <a:pt x="1705663" y="1173542"/>
                  <a:pt x="1460969" y="1173543"/>
                </a:cubicBezTo>
                <a:lnTo>
                  <a:pt x="1460969" y="1460969"/>
                </a:lnTo>
                <a:lnTo>
                  <a:pt x="0" y="1460969"/>
                </a:lnTo>
                <a:close/>
              </a:path>
            </a:pathLst>
          </a:custGeom>
          <a:solidFill>
            <a:schemeClr val="accent1">
              <a:lumMod val="60000"/>
              <a:lumOff val="40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20" name="Rectangle 37">
            <a:extLst>
              <a:ext uri="{FF2B5EF4-FFF2-40B4-BE49-F238E27FC236}">
                <a16:creationId xmlns:a16="http://schemas.microsoft.com/office/drawing/2014/main" id="{414161D4-2732-43B1-BD79-357EE6DB9250}"/>
              </a:ext>
            </a:extLst>
          </p:cNvPr>
          <p:cNvSpPr/>
          <p:nvPr/>
        </p:nvSpPr>
        <p:spPr>
          <a:xfrm>
            <a:off x="9217108" y="3624400"/>
            <a:ext cx="497630" cy="354552"/>
          </a:xfrm>
          <a:custGeom>
            <a:avLst/>
            <a:gdLst/>
            <a:ahLst/>
            <a:cxnLst/>
            <a:rect l="l" t="t" r="r" b="b"/>
            <a:pathLst>
              <a:path w="1904029" h="1460969">
                <a:moveTo>
                  <a:pt x="443060" y="0"/>
                </a:moveTo>
                <a:lnTo>
                  <a:pt x="1904029" y="0"/>
                </a:lnTo>
                <a:lnTo>
                  <a:pt x="1904029" y="1460969"/>
                </a:lnTo>
                <a:lnTo>
                  <a:pt x="1616603" y="1460969"/>
                </a:lnTo>
                <a:cubicBezTo>
                  <a:pt x="1616603" y="1216274"/>
                  <a:pt x="1418238" y="1017909"/>
                  <a:pt x="1173543" y="1017909"/>
                </a:cubicBezTo>
                <a:cubicBezTo>
                  <a:pt x="928848" y="1017909"/>
                  <a:pt x="730483" y="1216274"/>
                  <a:pt x="730483" y="1460969"/>
                </a:cubicBezTo>
                <a:lnTo>
                  <a:pt x="443060" y="1460969"/>
                </a:lnTo>
                <a:lnTo>
                  <a:pt x="443060" y="1204068"/>
                </a:lnTo>
                <a:cubicBezTo>
                  <a:pt x="198365" y="1204068"/>
                  <a:pt x="0" y="1005703"/>
                  <a:pt x="0" y="761008"/>
                </a:cubicBezTo>
                <a:cubicBezTo>
                  <a:pt x="0" y="516313"/>
                  <a:pt x="198365" y="317948"/>
                  <a:pt x="443060" y="317948"/>
                </a:cubicBezTo>
                <a:close/>
              </a:path>
            </a:pathLst>
          </a:custGeom>
          <a:solidFill>
            <a:schemeClr val="accent4">
              <a:lumMod val="50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21" name="Oval 42">
            <a:extLst>
              <a:ext uri="{FF2B5EF4-FFF2-40B4-BE49-F238E27FC236}">
                <a16:creationId xmlns:a16="http://schemas.microsoft.com/office/drawing/2014/main" id="{E0A80EBC-F088-4250-8B11-BAA66B6AF3D0}"/>
              </a:ext>
            </a:extLst>
          </p:cNvPr>
          <p:cNvSpPr/>
          <p:nvPr/>
        </p:nvSpPr>
        <p:spPr>
          <a:xfrm>
            <a:off x="9544803" y="3690442"/>
            <a:ext cx="381834" cy="462076"/>
          </a:xfrm>
          <a:custGeom>
            <a:avLst/>
            <a:gdLst/>
            <a:ahLst/>
            <a:cxnLst/>
            <a:rect l="l" t="t" r="r" b="b"/>
            <a:pathLst>
              <a:path w="1460969" h="1904030">
                <a:moveTo>
                  <a:pt x="730484" y="0"/>
                </a:moveTo>
                <a:cubicBezTo>
                  <a:pt x="975179" y="0"/>
                  <a:pt x="1173544" y="198365"/>
                  <a:pt x="1173544" y="443060"/>
                </a:cubicBezTo>
                <a:lnTo>
                  <a:pt x="1173544" y="443061"/>
                </a:lnTo>
                <a:lnTo>
                  <a:pt x="1460969" y="443061"/>
                </a:lnTo>
                <a:lnTo>
                  <a:pt x="1460969" y="1904030"/>
                </a:lnTo>
                <a:lnTo>
                  <a:pt x="0" y="1904030"/>
                </a:lnTo>
                <a:lnTo>
                  <a:pt x="0" y="1616603"/>
                </a:lnTo>
                <a:cubicBezTo>
                  <a:pt x="244695" y="1616603"/>
                  <a:pt x="443059" y="1418238"/>
                  <a:pt x="443059" y="1173543"/>
                </a:cubicBezTo>
                <a:cubicBezTo>
                  <a:pt x="443059" y="928849"/>
                  <a:pt x="244695" y="730484"/>
                  <a:pt x="0" y="730483"/>
                </a:cubicBezTo>
                <a:lnTo>
                  <a:pt x="0" y="443061"/>
                </a:lnTo>
                <a:lnTo>
                  <a:pt x="287424" y="443061"/>
                </a:lnTo>
                <a:cubicBezTo>
                  <a:pt x="287424" y="443061"/>
                  <a:pt x="287424" y="443061"/>
                  <a:pt x="287424" y="443060"/>
                </a:cubicBezTo>
                <a:cubicBezTo>
                  <a:pt x="287424" y="198365"/>
                  <a:pt x="485789" y="0"/>
                  <a:pt x="730484" y="0"/>
                </a:cubicBezTo>
                <a:close/>
              </a:path>
            </a:pathLst>
          </a:custGeom>
          <a:solidFill>
            <a:schemeClr val="accent4">
              <a:lumMod val="75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22" name="Rectangle 36">
            <a:extLst>
              <a:ext uri="{FF2B5EF4-FFF2-40B4-BE49-F238E27FC236}">
                <a16:creationId xmlns:a16="http://schemas.microsoft.com/office/drawing/2014/main" id="{E8D6CE1D-5946-41C3-AF26-9E2415FBB990}"/>
              </a:ext>
            </a:extLst>
          </p:cNvPr>
          <p:cNvSpPr/>
          <p:nvPr/>
        </p:nvSpPr>
        <p:spPr>
          <a:xfrm>
            <a:off x="9086845" y="3731329"/>
            <a:ext cx="381834" cy="462075"/>
          </a:xfrm>
          <a:custGeom>
            <a:avLst/>
            <a:gdLst/>
            <a:ahLst/>
            <a:cxnLst/>
            <a:rect l="l" t="t" r="r" b="b"/>
            <a:pathLst>
              <a:path w="1460969" h="1904028">
                <a:moveTo>
                  <a:pt x="0" y="0"/>
                </a:moveTo>
                <a:lnTo>
                  <a:pt x="1460969" y="0"/>
                </a:lnTo>
                <a:lnTo>
                  <a:pt x="1460969" y="317949"/>
                </a:lnTo>
                <a:lnTo>
                  <a:pt x="1460968" y="317949"/>
                </a:lnTo>
                <a:cubicBezTo>
                  <a:pt x="1216273" y="317949"/>
                  <a:pt x="1017908" y="516314"/>
                  <a:pt x="1017908" y="761009"/>
                </a:cubicBezTo>
                <a:cubicBezTo>
                  <a:pt x="1017908" y="1005704"/>
                  <a:pt x="1216273" y="1204069"/>
                  <a:pt x="1460968" y="1204069"/>
                </a:cubicBezTo>
                <a:lnTo>
                  <a:pt x="1460969" y="1460969"/>
                </a:lnTo>
                <a:lnTo>
                  <a:pt x="1173542" y="1460969"/>
                </a:lnTo>
                <a:cubicBezTo>
                  <a:pt x="1173542" y="1705664"/>
                  <a:pt x="975177" y="1904028"/>
                  <a:pt x="730482" y="1904028"/>
                </a:cubicBezTo>
                <a:cubicBezTo>
                  <a:pt x="485788" y="1904028"/>
                  <a:pt x="287423" y="1705664"/>
                  <a:pt x="287422" y="1460969"/>
                </a:cubicBezTo>
                <a:lnTo>
                  <a:pt x="0" y="1460969"/>
                </a:lnTo>
                <a:close/>
              </a:path>
            </a:pathLst>
          </a:custGeom>
          <a:solidFill>
            <a:schemeClr val="accent4">
              <a:lumMod val="40000"/>
              <a:lumOff val="60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23" name="Oval 41">
            <a:extLst>
              <a:ext uri="{FF2B5EF4-FFF2-40B4-BE49-F238E27FC236}">
                <a16:creationId xmlns:a16="http://schemas.microsoft.com/office/drawing/2014/main" id="{FAB20C3C-E4AA-4F44-9CE9-BAF490C8A6F1}"/>
              </a:ext>
            </a:extLst>
          </p:cNvPr>
          <p:cNvSpPr/>
          <p:nvPr/>
        </p:nvSpPr>
        <p:spPr>
          <a:xfrm>
            <a:off x="9285802" y="3898015"/>
            <a:ext cx="497630" cy="354552"/>
          </a:xfrm>
          <a:custGeom>
            <a:avLst/>
            <a:gdLst/>
            <a:ahLst/>
            <a:cxnLst/>
            <a:rect l="l" t="t" r="r" b="b"/>
            <a:pathLst>
              <a:path w="1904027" h="1460969">
                <a:moveTo>
                  <a:pt x="0" y="0"/>
                </a:moveTo>
                <a:lnTo>
                  <a:pt x="287423" y="0"/>
                </a:lnTo>
                <a:cubicBezTo>
                  <a:pt x="287423" y="244695"/>
                  <a:pt x="485788" y="443060"/>
                  <a:pt x="730483" y="443060"/>
                </a:cubicBezTo>
                <a:cubicBezTo>
                  <a:pt x="975178" y="443060"/>
                  <a:pt x="1173543" y="244695"/>
                  <a:pt x="1173543" y="0"/>
                </a:cubicBezTo>
                <a:lnTo>
                  <a:pt x="1460969" y="0"/>
                </a:lnTo>
                <a:lnTo>
                  <a:pt x="1460969" y="287423"/>
                </a:lnTo>
                <a:cubicBezTo>
                  <a:pt x="1705663" y="287424"/>
                  <a:pt x="1904027" y="485789"/>
                  <a:pt x="1904027" y="730483"/>
                </a:cubicBezTo>
                <a:cubicBezTo>
                  <a:pt x="1904027" y="975178"/>
                  <a:pt x="1705663" y="1173542"/>
                  <a:pt x="1460969" y="1173543"/>
                </a:cubicBezTo>
                <a:lnTo>
                  <a:pt x="1460969" y="1460969"/>
                </a:lnTo>
                <a:lnTo>
                  <a:pt x="0" y="1460969"/>
                </a:lnTo>
                <a:close/>
              </a:path>
            </a:pathLst>
          </a:custGeom>
          <a:solidFill>
            <a:schemeClr val="accent4">
              <a:lumMod val="60000"/>
              <a:lumOff val="40000"/>
            </a:schemeClr>
          </a:solidFill>
          <a:ln>
            <a:noFill/>
          </a:ln>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lIns="68502" tIns="34252" rIns="68502" bIns="34252"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125" b="0" i="0" u="none" strike="noStrike" kern="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pic>
        <p:nvPicPr>
          <p:cNvPr id="24" name="Picture 3" descr="C:\Documents and Settings\philc\My Documents\My Pictures\Graphics\Icons\Vista icons\112.png">
            <a:extLst>
              <a:ext uri="{FF2B5EF4-FFF2-40B4-BE49-F238E27FC236}">
                <a16:creationId xmlns:a16="http://schemas.microsoft.com/office/drawing/2014/main" id="{C4348A0A-D9FA-40BD-A56D-1E7A79052175}"/>
              </a:ext>
            </a:extLst>
          </p:cNvPr>
          <p:cNvPicPr>
            <a:picLocks noChangeAspect="1" noChangeArrowheads="1"/>
          </p:cNvPicPr>
          <p:nvPr/>
        </p:nvPicPr>
        <p:blipFill>
          <a:blip r:embed="rId4" cstate="screen"/>
          <a:srcRect/>
          <a:stretch>
            <a:fillRect/>
          </a:stretch>
        </p:blipFill>
        <p:spPr bwMode="auto">
          <a:xfrm>
            <a:off x="4974351" y="3674620"/>
            <a:ext cx="435043" cy="403433"/>
          </a:xfrm>
          <a:prstGeom prst="rect">
            <a:avLst/>
          </a:prstGeom>
          <a:noFill/>
          <a:effectLst>
            <a:outerShdw blurRad="76200" dir="18900000" sy="23000" kx="-1200000" algn="bl" rotWithShape="0">
              <a:prstClr val="black">
                <a:alpha val="20000"/>
              </a:prstClr>
            </a:outerShdw>
          </a:effectLst>
        </p:spPr>
      </p:pic>
      <p:pic>
        <p:nvPicPr>
          <p:cNvPr id="25" name="Picture 24" descr="Scripting.png">
            <a:extLst>
              <a:ext uri="{FF2B5EF4-FFF2-40B4-BE49-F238E27FC236}">
                <a16:creationId xmlns:a16="http://schemas.microsoft.com/office/drawing/2014/main" id="{F40BC671-18CC-4168-982F-9AB4C677CADF}"/>
              </a:ext>
            </a:extLst>
          </p:cNvPr>
          <p:cNvPicPr>
            <a:picLocks noChangeAspect="1"/>
          </p:cNvPicPr>
          <p:nvPr/>
        </p:nvPicPr>
        <p:blipFill>
          <a:blip r:embed="rId5" cstate="screen"/>
          <a:stretch>
            <a:fillRect/>
          </a:stretch>
        </p:blipFill>
        <p:spPr>
          <a:xfrm>
            <a:off x="4909836" y="4350931"/>
            <a:ext cx="555698" cy="473388"/>
          </a:xfrm>
          <a:prstGeom prst="rect">
            <a:avLst/>
          </a:prstGeom>
          <a:noFill/>
          <a:ln>
            <a:noFill/>
          </a:ln>
          <a:effectLst>
            <a:outerShdw blurRad="76200" dir="18900000" sy="23000" kx="-1200000" algn="bl" rotWithShape="0">
              <a:prstClr val="black">
                <a:alpha val="20000"/>
              </a:prstClr>
            </a:outerShdw>
          </a:effectLst>
        </p:spPr>
      </p:pic>
      <p:pic>
        <p:nvPicPr>
          <p:cNvPr id="26" name="Picture 5" descr="C:\Documents and Settings\philc\My Documents\My Pictures\Graphics\Icons\Vista icons\1.png">
            <a:extLst>
              <a:ext uri="{FF2B5EF4-FFF2-40B4-BE49-F238E27FC236}">
                <a16:creationId xmlns:a16="http://schemas.microsoft.com/office/drawing/2014/main" id="{EB8741A6-CCAA-4BCE-8DBD-31296D00D8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9504" y="3640957"/>
            <a:ext cx="507549" cy="470759"/>
          </a:xfrm>
          <a:prstGeom prst="rect">
            <a:avLst/>
          </a:prstGeom>
          <a:noFill/>
          <a:ln w="9525">
            <a:noFill/>
            <a:miter lim="800000"/>
            <a:headEnd/>
            <a:tailEnd/>
          </a:ln>
        </p:spPr>
      </p:pic>
      <p:pic>
        <p:nvPicPr>
          <p:cNvPr id="27" name="Picture 8" descr="C:\Documents and Settings\philc\My Documents\My Pictures\Graphics\InTouch 10\Symbol Library\Faceplate.png">
            <a:extLst>
              <a:ext uri="{FF2B5EF4-FFF2-40B4-BE49-F238E27FC236}">
                <a16:creationId xmlns:a16="http://schemas.microsoft.com/office/drawing/2014/main" id="{9E64DDF4-20C3-44BB-8C0B-E771A919947A}"/>
              </a:ext>
            </a:extLst>
          </p:cNvPr>
          <p:cNvPicPr>
            <a:picLocks noChangeAspect="1" noChangeArrowheads="1"/>
          </p:cNvPicPr>
          <p:nvPr/>
        </p:nvPicPr>
        <p:blipFill>
          <a:blip r:embed="rId7" cstate="screen"/>
          <a:srcRect/>
          <a:stretch>
            <a:fillRect/>
          </a:stretch>
        </p:blipFill>
        <p:spPr bwMode="auto">
          <a:xfrm>
            <a:off x="6008348" y="4340194"/>
            <a:ext cx="435043" cy="494954"/>
          </a:xfrm>
          <a:prstGeom prst="rect">
            <a:avLst/>
          </a:prstGeom>
          <a:noFill/>
          <a:ln>
            <a:noFill/>
          </a:ln>
          <a:effectLst>
            <a:outerShdw blurRad="76200" dir="18900000" sy="23000" kx="-1200000" algn="bl" rotWithShape="0">
              <a:prstClr val="black">
                <a:alpha val="20000"/>
              </a:prstClr>
            </a:outerShdw>
          </a:effectLst>
        </p:spPr>
      </p:pic>
      <p:grpSp>
        <p:nvGrpSpPr>
          <p:cNvPr id="28" name="Group 39">
            <a:extLst>
              <a:ext uri="{FF2B5EF4-FFF2-40B4-BE49-F238E27FC236}">
                <a16:creationId xmlns:a16="http://schemas.microsoft.com/office/drawing/2014/main" id="{FD0E204F-BDAC-40B6-8DC0-EE429CCD0DF0}"/>
              </a:ext>
            </a:extLst>
          </p:cNvPr>
          <p:cNvGrpSpPr>
            <a:grpSpLocks/>
          </p:cNvGrpSpPr>
          <p:nvPr/>
        </p:nvGrpSpPr>
        <p:grpSpPr bwMode="auto">
          <a:xfrm>
            <a:off x="4046936" y="3672520"/>
            <a:ext cx="368199" cy="407639"/>
            <a:chOff x="1447800" y="1219200"/>
            <a:chExt cx="1162050" cy="1384300"/>
          </a:xfrm>
        </p:grpSpPr>
        <p:pic>
          <p:nvPicPr>
            <p:cNvPr id="29" name="Picture 3" descr="C:\Documents and Settings\philc\My Documents\My Pictures\Graphics\InTouch 10\Server.png">
              <a:extLst>
                <a:ext uri="{FF2B5EF4-FFF2-40B4-BE49-F238E27FC236}">
                  <a16:creationId xmlns:a16="http://schemas.microsoft.com/office/drawing/2014/main" id="{2B213F81-5BA4-4B1C-B465-47DE6979155A}"/>
                </a:ext>
              </a:extLst>
            </p:cNvPr>
            <p:cNvPicPr>
              <a:picLocks noChangeAspect="1" noChangeArrowheads="1"/>
            </p:cNvPicPr>
            <p:nvPr/>
          </p:nvPicPr>
          <p:blipFill>
            <a:blip r:embed="rId8" cstate="screen"/>
            <a:srcRect/>
            <a:stretch>
              <a:fillRect/>
            </a:stretch>
          </p:blipFill>
          <p:spPr bwMode="auto">
            <a:xfrm>
              <a:off x="1447800" y="1219200"/>
              <a:ext cx="749300" cy="1200268"/>
            </a:xfrm>
            <a:prstGeom prst="rect">
              <a:avLst/>
            </a:prstGeom>
            <a:noFill/>
            <a:ln w="9525">
              <a:noFill/>
              <a:miter lim="800000"/>
              <a:headEnd/>
              <a:tailEnd/>
            </a:ln>
          </p:spPr>
        </p:pic>
        <p:grpSp>
          <p:nvGrpSpPr>
            <p:cNvPr id="30" name="Group 60">
              <a:extLst>
                <a:ext uri="{FF2B5EF4-FFF2-40B4-BE49-F238E27FC236}">
                  <a16:creationId xmlns:a16="http://schemas.microsoft.com/office/drawing/2014/main" id="{48217451-83DE-4C59-9730-F491ACC0A826}"/>
                </a:ext>
              </a:extLst>
            </p:cNvPr>
            <p:cNvGrpSpPr>
              <a:grpSpLocks/>
            </p:cNvGrpSpPr>
            <p:nvPr/>
          </p:nvGrpSpPr>
          <p:grpSpPr bwMode="auto">
            <a:xfrm>
              <a:off x="1752600" y="1905000"/>
              <a:ext cx="857250" cy="698500"/>
              <a:chOff x="1170" y="3361"/>
              <a:chExt cx="540" cy="440"/>
            </a:xfrm>
          </p:grpSpPr>
          <p:pic>
            <p:nvPicPr>
              <p:cNvPr id="31" name="Picture 59" descr="PLC">
                <a:extLst>
                  <a:ext uri="{FF2B5EF4-FFF2-40B4-BE49-F238E27FC236}">
                    <a16:creationId xmlns:a16="http://schemas.microsoft.com/office/drawing/2014/main" id="{31254A6E-F3C8-4571-A204-6AD4074DE084}"/>
                  </a:ext>
                </a:extLst>
              </p:cNvPr>
              <p:cNvPicPr>
                <a:picLocks noChangeAspect="1" noChangeArrowheads="1"/>
              </p:cNvPicPr>
              <p:nvPr/>
            </p:nvPicPr>
            <p:blipFill>
              <a:blip r:embed="rId9" cstate="screen"/>
              <a:srcRect/>
              <a:stretch>
                <a:fillRect/>
              </a:stretch>
            </p:blipFill>
            <p:spPr bwMode="auto">
              <a:xfrm>
                <a:off x="1169" y="3361"/>
                <a:ext cx="257" cy="374"/>
              </a:xfrm>
              <a:prstGeom prst="rect">
                <a:avLst/>
              </a:prstGeom>
              <a:noFill/>
              <a:ln>
                <a:noFill/>
              </a:ln>
              <a:effectLst>
                <a:outerShdw blurRad="76200" dir="18900000" sy="23000" kx="-1200000" algn="bl" rotWithShape="0">
                  <a:prstClr val="black">
                    <a:alpha val="20000"/>
                  </a:prstClr>
                </a:outerShdw>
              </a:effectLst>
            </p:spPr>
          </p:pic>
          <p:pic>
            <p:nvPicPr>
              <p:cNvPr id="32" name="Picture 50" descr="PLC">
                <a:extLst>
                  <a:ext uri="{FF2B5EF4-FFF2-40B4-BE49-F238E27FC236}">
                    <a16:creationId xmlns:a16="http://schemas.microsoft.com/office/drawing/2014/main" id="{93D421E2-D413-47D3-9991-0BA5EEA3E7FA}"/>
                  </a:ext>
                </a:extLst>
              </p:cNvPr>
              <p:cNvPicPr>
                <a:picLocks noChangeAspect="1" noChangeArrowheads="1"/>
              </p:cNvPicPr>
              <p:nvPr/>
            </p:nvPicPr>
            <p:blipFill>
              <a:blip r:embed="rId9" cstate="screen"/>
              <a:srcRect/>
              <a:stretch>
                <a:fillRect/>
              </a:stretch>
            </p:blipFill>
            <p:spPr bwMode="auto">
              <a:xfrm>
                <a:off x="1264" y="3384"/>
                <a:ext cx="257" cy="374"/>
              </a:xfrm>
              <a:prstGeom prst="rect">
                <a:avLst/>
              </a:prstGeom>
              <a:noFill/>
              <a:ln>
                <a:noFill/>
              </a:ln>
              <a:effectLst>
                <a:outerShdw blurRad="76200" dir="18900000" sy="23000" kx="-1200000" algn="bl" rotWithShape="0">
                  <a:prstClr val="black">
                    <a:alpha val="20000"/>
                  </a:prstClr>
                </a:outerShdw>
              </a:effectLst>
            </p:spPr>
          </p:pic>
          <p:pic>
            <p:nvPicPr>
              <p:cNvPr id="33" name="Picture 51" descr="PLC">
                <a:extLst>
                  <a:ext uri="{FF2B5EF4-FFF2-40B4-BE49-F238E27FC236}">
                    <a16:creationId xmlns:a16="http://schemas.microsoft.com/office/drawing/2014/main" id="{A9891A48-32EB-420C-A303-0FB9ACD7B0EC}"/>
                  </a:ext>
                </a:extLst>
              </p:cNvPr>
              <p:cNvPicPr>
                <a:picLocks noChangeAspect="1" noChangeArrowheads="1"/>
              </p:cNvPicPr>
              <p:nvPr/>
            </p:nvPicPr>
            <p:blipFill>
              <a:blip r:embed="rId9" cstate="screen"/>
              <a:srcRect/>
              <a:stretch>
                <a:fillRect/>
              </a:stretch>
            </p:blipFill>
            <p:spPr bwMode="auto">
              <a:xfrm>
                <a:off x="1360" y="3405"/>
                <a:ext cx="256" cy="374"/>
              </a:xfrm>
              <a:prstGeom prst="rect">
                <a:avLst/>
              </a:prstGeom>
              <a:noFill/>
              <a:ln>
                <a:noFill/>
              </a:ln>
              <a:effectLst>
                <a:outerShdw blurRad="76200" dir="18900000" sy="23000" kx="-1200000" algn="bl" rotWithShape="0">
                  <a:prstClr val="black">
                    <a:alpha val="20000"/>
                  </a:prstClr>
                </a:outerShdw>
              </a:effectLst>
            </p:spPr>
          </p:pic>
          <p:pic>
            <p:nvPicPr>
              <p:cNvPr id="34" name="Picture 52" descr="PLC">
                <a:extLst>
                  <a:ext uri="{FF2B5EF4-FFF2-40B4-BE49-F238E27FC236}">
                    <a16:creationId xmlns:a16="http://schemas.microsoft.com/office/drawing/2014/main" id="{3F87475F-C470-4BD8-8D0B-110F13B580CA}"/>
                  </a:ext>
                </a:extLst>
              </p:cNvPr>
              <p:cNvPicPr>
                <a:picLocks noChangeAspect="1" noChangeArrowheads="1"/>
              </p:cNvPicPr>
              <p:nvPr/>
            </p:nvPicPr>
            <p:blipFill>
              <a:blip r:embed="rId9" cstate="screen"/>
              <a:srcRect/>
              <a:stretch>
                <a:fillRect/>
              </a:stretch>
            </p:blipFill>
            <p:spPr bwMode="auto">
              <a:xfrm>
                <a:off x="1453" y="3427"/>
                <a:ext cx="257" cy="374"/>
              </a:xfrm>
              <a:prstGeom prst="rect">
                <a:avLst/>
              </a:prstGeom>
              <a:noFill/>
              <a:ln>
                <a:noFill/>
              </a:ln>
              <a:effectLst>
                <a:outerShdw blurRad="76200" dir="18900000" sy="23000" kx="-1200000" algn="bl" rotWithShape="0">
                  <a:prstClr val="black">
                    <a:alpha val="20000"/>
                  </a:prstClr>
                </a:outerShdw>
              </a:effectLst>
            </p:spPr>
          </p:pic>
        </p:grpSp>
      </p:grpSp>
      <p:grpSp>
        <p:nvGrpSpPr>
          <p:cNvPr id="35" name="Group 41">
            <a:extLst>
              <a:ext uri="{FF2B5EF4-FFF2-40B4-BE49-F238E27FC236}">
                <a16:creationId xmlns:a16="http://schemas.microsoft.com/office/drawing/2014/main" id="{6DC22B02-8C1A-443B-8F76-8AA6EFCDC12D}"/>
              </a:ext>
            </a:extLst>
          </p:cNvPr>
          <p:cNvGrpSpPr>
            <a:grpSpLocks noChangeAspect="1"/>
          </p:cNvGrpSpPr>
          <p:nvPr/>
        </p:nvGrpSpPr>
        <p:grpSpPr bwMode="auto">
          <a:xfrm>
            <a:off x="6984943" y="3702766"/>
            <a:ext cx="338177" cy="347153"/>
            <a:chOff x="1295400" y="4892508"/>
            <a:chExt cx="1295400" cy="1432092"/>
          </a:xfrm>
        </p:grpSpPr>
        <p:pic>
          <p:nvPicPr>
            <p:cNvPr id="36" name="Picture 5" descr="Icon - Database">
              <a:extLst>
                <a:ext uri="{FF2B5EF4-FFF2-40B4-BE49-F238E27FC236}">
                  <a16:creationId xmlns:a16="http://schemas.microsoft.com/office/drawing/2014/main" id="{39CA2620-22A7-437B-8A4B-B3F8080D0A99}"/>
                </a:ext>
              </a:extLst>
            </p:cNvPr>
            <p:cNvPicPr>
              <a:picLocks noChangeAspect="1" noChangeArrowheads="1"/>
            </p:cNvPicPr>
            <p:nvPr/>
          </p:nvPicPr>
          <p:blipFill>
            <a:blip r:embed="rId10" cstate="screen"/>
            <a:srcRect/>
            <a:stretch>
              <a:fillRect/>
            </a:stretch>
          </p:blipFill>
          <p:spPr bwMode="auto">
            <a:xfrm>
              <a:off x="1295400" y="4892508"/>
              <a:ext cx="913506" cy="1234638"/>
            </a:xfrm>
            <a:prstGeom prst="rect">
              <a:avLst/>
            </a:prstGeom>
            <a:noFill/>
            <a:ln>
              <a:noFill/>
            </a:ln>
            <a:effectLst>
              <a:outerShdw blurRad="76200" dir="18900000" sy="23000" kx="-1200000" algn="bl" rotWithShape="0">
                <a:prstClr val="black">
                  <a:alpha val="20000"/>
                </a:prstClr>
              </a:outerShdw>
            </a:effectLst>
          </p:spPr>
        </p:pic>
        <p:pic>
          <p:nvPicPr>
            <p:cNvPr id="37" name="Picture 4" descr="C:\Documents and Settings\philc\My Documents\My Pictures\Graphics\Icons\Vista icons\95.png">
              <a:extLst>
                <a:ext uri="{FF2B5EF4-FFF2-40B4-BE49-F238E27FC236}">
                  <a16:creationId xmlns:a16="http://schemas.microsoft.com/office/drawing/2014/main" id="{15B27D29-380D-42EB-ACBC-FF42500505C2}"/>
                </a:ext>
              </a:extLst>
            </p:cNvPr>
            <p:cNvPicPr>
              <a:picLocks noChangeAspect="1" noChangeArrowheads="1"/>
            </p:cNvPicPr>
            <p:nvPr/>
          </p:nvPicPr>
          <p:blipFill>
            <a:blip r:embed="rId11" cstate="screen"/>
            <a:stretch>
              <a:fillRect/>
            </a:stretch>
          </p:blipFill>
          <p:spPr bwMode="auto">
            <a:xfrm>
              <a:off x="1677294" y="5411100"/>
              <a:ext cx="913506" cy="913500"/>
            </a:xfrm>
            <a:prstGeom prst="rect">
              <a:avLst/>
            </a:prstGeom>
            <a:noFill/>
            <a:ln>
              <a:noFill/>
            </a:ln>
            <a:effectLst>
              <a:outerShdw blurRad="76200" dir="18900000" sy="23000" kx="-1200000" algn="bl" rotWithShape="0">
                <a:prstClr val="black">
                  <a:alpha val="20000"/>
                </a:prstClr>
              </a:outerShdw>
            </a:effectLst>
          </p:spPr>
        </p:pic>
      </p:grpSp>
      <p:pic>
        <p:nvPicPr>
          <p:cNvPr id="38" name="Picture 4">
            <a:extLst>
              <a:ext uri="{FF2B5EF4-FFF2-40B4-BE49-F238E27FC236}">
                <a16:creationId xmlns:a16="http://schemas.microsoft.com/office/drawing/2014/main" id="{693E2316-C911-4C0C-819C-658521CFA2DD}"/>
              </a:ext>
            </a:extLst>
          </p:cNvPr>
          <p:cNvPicPr>
            <a:picLocks noChangeAspect="1" noChangeArrowheads="1"/>
          </p:cNvPicPr>
          <p:nvPr/>
        </p:nvPicPr>
        <p:blipFill>
          <a:blip r:embed="rId12" cstate="screen"/>
          <a:srcRect/>
          <a:stretch>
            <a:fillRect/>
          </a:stretch>
        </p:blipFill>
        <p:spPr bwMode="auto">
          <a:xfrm>
            <a:off x="3920087" y="4391085"/>
            <a:ext cx="604980" cy="393438"/>
          </a:xfrm>
          <a:prstGeom prst="rect">
            <a:avLst/>
          </a:prstGeom>
          <a:noFill/>
          <a:ln w="9525">
            <a:noFill/>
            <a:miter lim="800000"/>
            <a:headEnd/>
            <a:tailEnd/>
          </a:ln>
        </p:spPr>
      </p:pic>
      <p:sp>
        <p:nvSpPr>
          <p:cNvPr id="39" name="TextBox 38">
            <a:extLst>
              <a:ext uri="{FF2B5EF4-FFF2-40B4-BE49-F238E27FC236}">
                <a16:creationId xmlns:a16="http://schemas.microsoft.com/office/drawing/2014/main" id="{06B08A45-EE73-4C6B-9042-7B73904485A2}"/>
              </a:ext>
            </a:extLst>
          </p:cNvPr>
          <p:cNvSpPr txBox="1"/>
          <p:nvPr/>
        </p:nvSpPr>
        <p:spPr>
          <a:xfrm>
            <a:off x="4653340" y="4105914"/>
            <a:ext cx="1320315"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Alarms &amp; Events</a:t>
            </a:r>
          </a:p>
        </p:txBody>
      </p:sp>
      <p:sp>
        <p:nvSpPr>
          <p:cNvPr id="40" name="TextBox 39">
            <a:extLst>
              <a:ext uri="{FF2B5EF4-FFF2-40B4-BE49-F238E27FC236}">
                <a16:creationId xmlns:a16="http://schemas.microsoft.com/office/drawing/2014/main" id="{B4874E88-CCCF-43C9-B1EF-F0CB3E675F43}"/>
              </a:ext>
            </a:extLst>
          </p:cNvPr>
          <p:cNvSpPr txBox="1"/>
          <p:nvPr/>
        </p:nvSpPr>
        <p:spPr>
          <a:xfrm>
            <a:off x="4705360" y="4875537"/>
            <a:ext cx="1196083"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Logic/Scripting</a:t>
            </a:r>
          </a:p>
        </p:txBody>
      </p:sp>
      <p:sp>
        <p:nvSpPr>
          <p:cNvPr id="41" name="TextBox 40">
            <a:extLst>
              <a:ext uri="{FF2B5EF4-FFF2-40B4-BE49-F238E27FC236}">
                <a16:creationId xmlns:a16="http://schemas.microsoft.com/office/drawing/2014/main" id="{0B6848AA-E899-4A43-9752-70F213123AE4}"/>
              </a:ext>
            </a:extLst>
          </p:cNvPr>
          <p:cNvSpPr txBox="1"/>
          <p:nvPr/>
        </p:nvSpPr>
        <p:spPr>
          <a:xfrm>
            <a:off x="5573506" y="4875537"/>
            <a:ext cx="1591211"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Graphics/Faceplates</a:t>
            </a:r>
          </a:p>
        </p:txBody>
      </p:sp>
      <p:sp>
        <p:nvSpPr>
          <p:cNvPr id="42" name="TextBox 41">
            <a:extLst>
              <a:ext uri="{FF2B5EF4-FFF2-40B4-BE49-F238E27FC236}">
                <a16:creationId xmlns:a16="http://schemas.microsoft.com/office/drawing/2014/main" id="{65E049AD-1019-454F-886D-8024D02A2844}"/>
              </a:ext>
            </a:extLst>
          </p:cNvPr>
          <p:cNvSpPr txBox="1"/>
          <p:nvPr/>
        </p:nvSpPr>
        <p:spPr>
          <a:xfrm>
            <a:off x="5927665" y="4105914"/>
            <a:ext cx="747465"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Security</a:t>
            </a:r>
          </a:p>
        </p:txBody>
      </p:sp>
      <p:sp>
        <p:nvSpPr>
          <p:cNvPr id="43" name="TextBox 42">
            <a:extLst>
              <a:ext uri="{FF2B5EF4-FFF2-40B4-BE49-F238E27FC236}">
                <a16:creationId xmlns:a16="http://schemas.microsoft.com/office/drawing/2014/main" id="{6C3B449E-A93B-4A9C-A133-31808CF88107}"/>
              </a:ext>
            </a:extLst>
          </p:cNvPr>
          <p:cNvSpPr txBox="1"/>
          <p:nvPr/>
        </p:nvSpPr>
        <p:spPr>
          <a:xfrm>
            <a:off x="6667681" y="4105914"/>
            <a:ext cx="1187456"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Historical Data</a:t>
            </a:r>
          </a:p>
        </p:txBody>
      </p:sp>
      <p:sp>
        <p:nvSpPr>
          <p:cNvPr id="44" name="TextBox 43">
            <a:extLst>
              <a:ext uri="{FF2B5EF4-FFF2-40B4-BE49-F238E27FC236}">
                <a16:creationId xmlns:a16="http://schemas.microsoft.com/office/drawing/2014/main" id="{41E8D748-A33C-4759-8F86-AE1ED8A0C743}"/>
              </a:ext>
            </a:extLst>
          </p:cNvPr>
          <p:cNvSpPr txBox="1"/>
          <p:nvPr/>
        </p:nvSpPr>
        <p:spPr>
          <a:xfrm>
            <a:off x="3839884" y="4875537"/>
            <a:ext cx="1049420"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Metrics/KPIs</a:t>
            </a:r>
          </a:p>
        </p:txBody>
      </p:sp>
      <p:sp>
        <p:nvSpPr>
          <p:cNvPr id="45" name="TextBox 44">
            <a:extLst>
              <a:ext uri="{FF2B5EF4-FFF2-40B4-BE49-F238E27FC236}">
                <a16:creationId xmlns:a16="http://schemas.microsoft.com/office/drawing/2014/main" id="{83BF42C6-3842-4CD2-911C-E7F9F6F02AA5}"/>
              </a:ext>
            </a:extLst>
          </p:cNvPr>
          <p:cNvSpPr txBox="1"/>
          <p:nvPr/>
        </p:nvSpPr>
        <p:spPr>
          <a:xfrm>
            <a:off x="6771249" y="4875537"/>
            <a:ext cx="940716"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Operations</a:t>
            </a:r>
          </a:p>
        </p:txBody>
      </p:sp>
      <p:sp>
        <p:nvSpPr>
          <p:cNvPr id="46" name="TextBox 45">
            <a:extLst>
              <a:ext uri="{FF2B5EF4-FFF2-40B4-BE49-F238E27FC236}">
                <a16:creationId xmlns:a16="http://schemas.microsoft.com/office/drawing/2014/main" id="{19D392D1-B209-4BEE-AB72-171AA20AEF8E}"/>
              </a:ext>
            </a:extLst>
          </p:cNvPr>
          <p:cNvSpPr txBox="1"/>
          <p:nvPr/>
        </p:nvSpPr>
        <p:spPr>
          <a:xfrm>
            <a:off x="3748056" y="4105914"/>
            <a:ext cx="1182279"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Inputs/Outputs</a:t>
            </a:r>
          </a:p>
        </p:txBody>
      </p:sp>
      <p:pic>
        <p:nvPicPr>
          <p:cNvPr id="47" name="Picture 4">
            <a:extLst>
              <a:ext uri="{FF2B5EF4-FFF2-40B4-BE49-F238E27FC236}">
                <a16:creationId xmlns:a16="http://schemas.microsoft.com/office/drawing/2014/main" id="{A1A280F0-4534-4DA2-9A71-29A5F9374A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54968" y="3570076"/>
            <a:ext cx="1372906" cy="13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a:extLst>
              <a:ext uri="{FF2B5EF4-FFF2-40B4-BE49-F238E27FC236}">
                <a16:creationId xmlns:a16="http://schemas.microsoft.com/office/drawing/2014/main" id="{EB958BFE-26F5-4B83-A32B-485D2FC77F12}"/>
              </a:ext>
            </a:extLst>
          </p:cNvPr>
          <p:cNvSpPr txBox="1"/>
          <p:nvPr/>
        </p:nvSpPr>
        <p:spPr>
          <a:xfrm>
            <a:off x="7582644" y="4105914"/>
            <a:ext cx="1068398"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Maintenance</a:t>
            </a:r>
          </a:p>
        </p:txBody>
      </p:sp>
      <p:sp>
        <p:nvSpPr>
          <p:cNvPr id="49" name="TextBox 48">
            <a:extLst>
              <a:ext uri="{FF2B5EF4-FFF2-40B4-BE49-F238E27FC236}">
                <a16:creationId xmlns:a16="http://schemas.microsoft.com/office/drawing/2014/main" id="{C5F9AFD9-F104-44D1-9E8E-99A25367E329}"/>
              </a:ext>
            </a:extLst>
          </p:cNvPr>
          <p:cNvSpPr txBox="1"/>
          <p:nvPr/>
        </p:nvSpPr>
        <p:spPr>
          <a:xfrm>
            <a:off x="7745725" y="4875537"/>
            <a:ext cx="680173"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Energy</a:t>
            </a:r>
          </a:p>
        </p:txBody>
      </p:sp>
      <p:pic>
        <p:nvPicPr>
          <p:cNvPr id="50" name="Picture 10">
            <a:extLst>
              <a:ext uri="{FF2B5EF4-FFF2-40B4-BE49-F238E27FC236}">
                <a16:creationId xmlns:a16="http://schemas.microsoft.com/office/drawing/2014/main" id="{05BB772D-7B97-4EA3-B5C1-9CF63B227EF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6247" t="13389" r="11418" b="13309"/>
          <a:stretch/>
        </p:blipFill>
        <p:spPr bwMode="auto">
          <a:xfrm>
            <a:off x="7777157" y="3665676"/>
            <a:ext cx="474021" cy="44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11">
            <a:extLst>
              <a:ext uri="{FF2B5EF4-FFF2-40B4-BE49-F238E27FC236}">
                <a16:creationId xmlns:a16="http://schemas.microsoft.com/office/drawing/2014/main" id="{A0C53CB5-787A-42D3-ADEE-E0018705A9B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05231" y="4361584"/>
            <a:ext cx="486966" cy="45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12">
            <a:extLst>
              <a:ext uri="{FF2B5EF4-FFF2-40B4-BE49-F238E27FC236}">
                <a16:creationId xmlns:a16="http://schemas.microsoft.com/office/drawing/2014/main" id="{3289CEDD-2BEF-436F-8CA1-0649AB91E296}"/>
              </a:ext>
            </a:extLst>
          </p:cNvPr>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96274" y="4324202"/>
            <a:ext cx="438333" cy="526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Box 52">
            <a:extLst>
              <a:ext uri="{FF2B5EF4-FFF2-40B4-BE49-F238E27FC236}">
                <a16:creationId xmlns:a16="http://schemas.microsoft.com/office/drawing/2014/main" id="{8D29ECE3-8CFE-46C8-8A4E-09DBD16F8A3D}"/>
              </a:ext>
            </a:extLst>
          </p:cNvPr>
          <p:cNvSpPr txBox="1"/>
          <p:nvPr/>
        </p:nvSpPr>
        <p:spPr>
          <a:xfrm>
            <a:off x="8998812" y="3078518"/>
            <a:ext cx="1028857" cy="500060"/>
          </a:xfrm>
          <a:prstGeom prst="rect">
            <a:avLst/>
          </a:prstGeom>
          <a:noFill/>
        </p:spPr>
        <p:txBody>
          <a:bodyPr wrap="square" lIns="68502" tIns="34252" rIns="68502" bIns="34252" rtlCol="0">
            <a:spAutoFit/>
          </a:bodyPr>
          <a:lstStyle/>
          <a:p>
            <a:pPr marL="0" marR="0" lvl="0" indent="0" algn="ctr" defTabSz="685595"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Digital asset</a:t>
            </a:r>
          </a:p>
        </p:txBody>
      </p:sp>
      <p:pic>
        <p:nvPicPr>
          <p:cNvPr id="54" name="Picture 53" descr="A picture containing indoor, table, electronics&#10;&#10;Description automatically generated">
            <a:extLst>
              <a:ext uri="{FF2B5EF4-FFF2-40B4-BE49-F238E27FC236}">
                <a16:creationId xmlns:a16="http://schemas.microsoft.com/office/drawing/2014/main" id="{3EA1DE14-8008-49C8-8C60-E2BC8D2A2C8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8966" y="3341804"/>
            <a:ext cx="1946826" cy="1946826"/>
          </a:xfrm>
          <a:prstGeom prst="rect">
            <a:avLst/>
          </a:prstGeom>
        </p:spPr>
      </p:pic>
      <p:grpSp>
        <p:nvGrpSpPr>
          <p:cNvPr id="70" name="Group 69">
            <a:extLst>
              <a:ext uri="{FF2B5EF4-FFF2-40B4-BE49-F238E27FC236}">
                <a16:creationId xmlns:a16="http://schemas.microsoft.com/office/drawing/2014/main" id="{4AECFE18-DFC1-47B3-A7A9-D99BEFBAA6ED}"/>
              </a:ext>
            </a:extLst>
          </p:cNvPr>
          <p:cNvGrpSpPr/>
          <p:nvPr/>
        </p:nvGrpSpPr>
        <p:grpSpPr>
          <a:xfrm>
            <a:off x="3247757" y="1237547"/>
            <a:ext cx="5669155" cy="5612655"/>
            <a:chOff x="3247757" y="1237547"/>
            <a:chExt cx="5669155" cy="5612655"/>
          </a:xfrm>
        </p:grpSpPr>
        <p:grpSp>
          <p:nvGrpSpPr>
            <p:cNvPr id="69" name="Group 68">
              <a:extLst>
                <a:ext uri="{FF2B5EF4-FFF2-40B4-BE49-F238E27FC236}">
                  <a16:creationId xmlns:a16="http://schemas.microsoft.com/office/drawing/2014/main" id="{C810888F-7056-4D25-B184-14B6E98F2D3E}"/>
                </a:ext>
              </a:extLst>
            </p:cNvPr>
            <p:cNvGrpSpPr/>
            <p:nvPr/>
          </p:nvGrpSpPr>
          <p:grpSpPr>
            <a:xfrm>
              <a:off x="3247757" y="1237547"/>
              <a:ext cx="5669155" cy="5612655"/>
              <a:chOff x="3247757" y="1237547"/>
              <a:chExt cx="5669155" cy="5612655"/>
            </a:xfrm>
          </p:grpSpPr>
          <p:sp>
            <p:nvSpPr>
              <p:cNvPr id="6" name="Oval 5">
                <a:extLst>
                  <a:ext uri="{FF2B5EF4-FFF2-40B4-BE49-F238E27FC236}">
                    <a16:creationId xmlns:a16="http://schemas.microsoft.com/office/drawing/2014/main" id="{13E8B77F-4D3B-4AED-9162-37C98B5D1BAC}"/>
                  </a:ext>
                </a:extLst>
              </p:cNvPr>
              <p:cNvSpPr/>
              <p:nvPr/>
            </p:nvSpPr>
            <p:spPr>
              <a:xfrm>
                <a:off x="4275034" y="2147464"/>
                <a:ext cx="3471440" cy="3761501"/>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C17A8EA-88AA-4C5D-8606-68E2962C9301}"/>
                  </a:ext>
                </a:extLst>
              </p:cNvPr>
              <p:cNvSpPr txBox="1"/>
              <p:nvPr/>
            </p:nvSpPr>
            <p:spPr>
              <a:xfrm>
                <a:off x="7734633" y="1758649"/>
                <a:ext cx="1182279" cy="438505"/>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Plant Engineering</a:t>
                </a:r>
              </a:p>
            </p:txBody>
          </p:sp>
          <p:sp>
            <p:nvSpPr>
              <p:cNvPr id="57" name="TextBox 56">
                <a:extLst>
                  <a:ext uri="{FF2B5EF4-FFF2-40B4-BE49-F238E27FC236}">
                    <a16:creationId xmlns:a16="http://schemas.microsoft.com/office/drawing/2014/main" id="{356E1062-80EA-4629-890A-693EAD74C362}"/>
                  </a:ext>
                </a:extLst>
              </p:cNvPr>
              <p:cNvSpPr txBox="1"/>
              <p:nvPr/>
            </p:nvSpPr>
            <p:spPr>
              <a:xfrm>
                <a:off x="5562776" y="1237547"/>
                <a:ext cx="1182279" cy="62317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Machine vendor’s digital platform</a:t>
                </a:r>
              </a:p>
            </p:txBody>
          </p:sp>
          <p:sp>
            <p:nvSpPr>
              <p:cNvPr id="58" name="TextBox 57">
                <a:extLst>
                  <a:ext uri="{FF2B5EF4-FFF2-40B4-BE49-F238E27FC236}">
                    <a16:creationId xmlns:a16="http://schemas.microsoft.com/office/drawing/2014/main" id="{16F3A61F-3F2E-4768-8B79-136121820865}"/>
                  </a:ext>
                </a:extLst>
              </p:cNvPr>
              <p:cNvSpPr txBox="1"/>
              <p:nvPr/>
            </p:nvSpPr>
            <p:spPr>
              <a:xfrm>
                <a:off x="3616506" y="5670604"/>
                <a:ext cx="1182279" cy="253839"/>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ERP, EAM, LIMS</a:t>
                </a:r>
              </a:p>
            </p:txBody>
          </p:sp>
          <p:sp>
            <p:nvSpPr>
              <p:cNvPr id="59" name="TextBox 58">
                <a:extLst>
                  <a:ext uri="{FF2B5EF4-FFF2-40B4-BE49-F238E27FC236}">
                    <a16:creationId xmlns:a16="http://schemas.microsoft.com/office/drawing/2014/main" id="{DF8E5C1D-879E-4D02-B18C-3651E5C0B5E2}"/>
                  </a:ext>
                </a:extLst>
              </p:cNvPr>
              <p:cNvSpPr txBox="1"/>
              <p:nvPr/>
            </p:nvSpPr>
            <p:spPr>
              <a:xfrm>
                <a:off x="7468763" y="5708781"/>
                <a:ext cx="1182279" cy="62317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Planning, scheduling, logbooks</a:t>
                </a:r>
              </a:p>
            </p:txBody>
          </p:sp>
          <p:sp>
            <p:nvSpPr>
              <p:cNvPr id="60" name="TextBox 59">
                <a:extLst>
                  <a:ext uri="{FF2B5EF4-FFF2-40B4-BE49-F238E27FC236}">
                    <a16:creationId xmlns:a16="http://schemas.microsoft.com/office/drawing/2014/main" id="{DEEB5397-D56C-470B-B618-9383CA531386}"/>
                  </a:ext>
                </a:extLst>
              </p:cNvPr>
              <p:cNvSpPr txBox="1"/>
              <p:nvPr/>
            </p:nvSpPr>
            <p:spPr>
              <a:xfrm>
                <a:off x="3247757" y="1840835"/>
                <a:ext cx="1182279" cy="438505"/>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Logistics &amp; fleet management</a:t>
                </a:r>
              </a:p>
            </p:txBody>
          </p:sp>
          <p:sp>
            <p:nvSpPr>
              <p:cNvPr id="61" name="TextBox 60">
                <a:extLst>
                  <a:ext uri="{FF2B5EF4-FFF2-40B4-BE49-F238E27FC236}">
                    <a16:creationId xmlns:a16="http://schemas.microsoft.com/office/drawing/2014/main" id="{EF80FC97-0C9E-4BBF-9D21-365023D09571}"/>
                  </a:ext>
                </a:extLst>
              </p:cNvPr>
              <p:cNvSpPr txBox="1"/>
              <p:nvPr/>
            </p:nvSpPr>
            <p:spPr>
              <a:xfrm>
                <a:off x="5417208" y="6227031"/>
                <a:ext cx="1182279" cy="62317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chemeClr val="tx1">
                        <a:lumMod val="50000"/>
                        <a:lumOff val="50000"/>
                      </a:schemeClr>
                    </a:solidFill>
                    <a:effectLst/>
                    <a:uLnTx/>
                    <a:uFillTx/>
                    <a:latin typeface="Calibri" panose="020F0502020204030204"/>
                    <a:ea typeface="+mn-ea"/>
                    <a:cs typeface="Arial" pitchFamily="34" charset="0"/>
                  </a:rPr>
                  <a:t>Collaboration, unified communications</a:t>
                </a:r>
              </a:p>
            </p:txBody>
          </p:sp>
          <p:cxnSp>
            <p:nvCxnSpPr>
              <p:cNvPr id="63" name="Straight Connector 62">
                <a:extLst>
                  <a:ext uri="{FF2B5EF4-FFF2-40B4-BE49-F238E27FC236}">
                    <a16:creationId xmlns:a16="http://schemas.microsoft.com/office/drawing/2014/main" id="{39EEBCDC-9A95-44CB-B496-18BC4D496D42}"/>
                  </a:ext>
                </a:extLst>
              </p:cNvPr>
              <p:cNvCxnSpPr>
                <a:cxnSpLocks/>
                <a:stCxn id="6" idx="0"/>
              </p:cNvCxnSpPr>
              <p:nvPr/>
            </p:nvCxnSpPr>
            <p:spPr>
              <a:xfrm flipH="1" flipV="1">
                <a:off x="6008348" y="1856516"/>
                <a:ext cx="2406" cy="290948"/>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4" name="Straight Connector 63">
                <a:extLst>
                  <a:ext uri="{FF2B5EF4-FFF2-40B4-BE49-F238E27FC236}">
                    <a16:creationId xmlns:a16="http://schemas.microsoft.com/office/drawing/2014/main" id="{208548BB-C761-4C7B-9AE3-BD742AAD2A80}"/>
                  </a:ext>
                </a:extLst>
              </p:cNvPr>
              <p:cNvCxnSpPr>
                <a:cxnSpLocks/>
                <a:stCxn id="6" idx="7"/>
              </p:cNvCxnSpPr>
              <p:nvPr/>
            </p:nvCxnSpPr>
            <p:spPr>
              <a:xfrm flipV="1">
                <a:off x="7238093" y="2137837"/>
                <a:ext cx="450307" cy="560486"/>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5" name="Straight Connector 64">
                <a:extLst>
                  <a:ext uri="{FF2B5EF4-FFF2-40B4-BE49-F238E27FC236}">
                    <a16:creationId xmlns:a16="http://schemas.microsoft.com/office/drawing/2014/main" id="{F8C23F7A-6543-4A87-8EF2-1EFEE9748DAB}"/>
                  </a:ext>
                </a:extLst>
              </p:cNvPr>
              <p:cNvCxnSpPr>
                <a:cxnSpLocks/>
                <a:stCxn id="6" idx="1"/>
              </p:cNvCxnSpPr>
              <p:nvPr/>
            </p:nvCxnSpPr>
            <p:spPr>
              <a:xfrm flipH="1" flipV="1">
                <a:off x="4106331" y="2264117"/>
                <a:ext cx="677084" cy="434206"/>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6" name="Straight Connector 65">
                <a:extLst>
                  <a:ext uri="{FF2B5EF4-FFF2-40B4-BE49-F238E27FC236}">
                    <a16:creationId xmlns:a16="http://schemas.microsoft.com/office/drawing/2014/main" id="{0C7051D2-812D-40BE-981E-BB4715B6E06D}"/>
                  </a:ext>
                </a:extLst>
              </p:cNvPr>
              <p:cNvCxnSpPr>
                <a:cxnSpLocks/>
                <a:endCxn id="6" idx="3"/>
              </p:cNvCxnSpPr>
              <p:nvPr/>
            </p:nvCxnSpPr>
            <p:spPr>
              <a:xfrm flipV="1">
                <a:off x="4364594" y="5358106"/>
                <a:ext cx="418821" cy="29734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7" name="Straight Connector 66">
                <a:extLst>
                  <a:ext uri="{FF2B5EF4-FFF2-40B4-BE49-F238E27FC236}">
                    <a16:creationId xmlns:a16="http://schemas.microsoft.com/office/drawing/2014/main" id="{C4ACAD2A-8CCC-46DD-B8D6-4E0B88737213}"/>
                  </a:ext>
                </a:extLst>
              </p:cNvPr>
              <p:cNvCxnSpPr>
                <a:cxnSpLocks/>
                <a:endCxn id="6" idx="4"/>
              </p:cNvCxnSpPr>
              <p:nvPr/>
            </p:nvCxnSpPr>
            <p:spPr>
              <a:xfrm flipV="1">
                <a:off x="6010754" y="5908965"/>
                <a:ext cx="0" cy="312386"/>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F2A88381-C535-4818-B81C-710D77297974}"/>
                  </a:ext>
                </a:extLst>
              </p:cNvPr>
              <p:cNvCxnSpPr>
                <a:cxnSpLocks/>
                <a:endCxn id="6" idx="5"/>
              </p:cNvCxnSpPr>
              <p:nvPr/>
            </p:nvCxnSpPr>
            <p:spPr>
              <a:xfrm flipH="1" flipV="1">
                <a:off x="7238093" y="5358106"/>
                <a:ext cx="364027" cy="312498"/>
              </a:xfrm>
              <a:prstGeom prst="line">
                <a:avLst/>
              </a:prstGeom>
              <a:ln w="19050"/>
            </p:spPr>
            <p:style>
              <a:lnRef idx="1">
                <a:schemeClr val="accent5"/>
              </a:lnRef>
              <a:fillRef idx="0">
                <a:schemeClr val="accent5"/>
              </a:fillRef>
              <a:effectRef idx="0">
                <a:schemeClr val="accent5"/>
              </a:effectRef>
              <a:fontRef idx="minor">
                <a:schemeClr val="tx1"/>
              </a:fontRef>
            </p:style>
          </p:cxnSp>
        </p:grpSp>
        <p:sp>
          <p:nvSpPr>
            <p:cNvPr id="55" name="TextBox 54">
              <a:extLst>
                <a:ext uri="{FF2B5EF4-FFF2-40B4-BE49-F238E27FC236}">
                  <a16:creationId xmlns:a16="http://schemas.microsoft.com/office/drawing/2014/main" id="{939A92D5-2C17-455B-9A19-6EA5FD820187}"/>
                </a:ext>
              </a:extLst>
            </p:cNvPr>
            <p:cNvSpPr txBox="1"/>
            <p:nvPr/>
          </p:nvSpPr>
          <p:spPr>
            <a:xfrm>
              <a:off x="5271641" y="2244423"/>
              <a:ext cx="147341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OMI</a:t>
              </a:r>
              <a:br>
                <a:rPr kumimoji="0" lang="en-US" sz="18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Operational facets</a:t>
              </a:r>
              <a:endParaRPr kumimoji="0" lang="en-US" sz="18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FAA5BF27-4BEF-475E-9690-64E8D0EB040D}"/>
              </a:ext>
            </a:extLst>
          </p:cNvPr>
          <p:cNvSpPr txBox="1"/>
          <p:nvPr/>
        </p:nvSpPr>
        <p:spPr>
          <a:xfrm>
            <a:off x="3900456" y="4258314"/>
            <a:ext cx="1182279" cy="196131"/>
          </a:xfrm>
          <a:prstGeom prst="rect">
            <a:avLst/>
          </a:prstGeom>
          <a:noFill/>
        </p:spPr>
        <p:txBody>
          <a:bodyPr wrap="square" lIns="68502" tIns="34252" rIns="68502" bIns="34252" rtlCol="0">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chemeClr val="bg1">
                    <a:lumMod val="95000"/>
                  </a:schemeClr>
                </a:solidFill>
                <a:effectLst/>
                <a:uLnTx/>
                <a:uFillTx/>
                <a:latin typeface="Calibri" panose="020F0502020204030204"/>
                <a:ea typeface="+mn-ea"/>
                <a:cs typeface="Arial" pitchFamily="34" charset="0"/>
              </a:rPr>
              <a:t>Inputs/Outputs</a:t>
            </a:r>
          </a:p>
        </p:txBody>
      </p:sp>
    </p:spTree>
    <p:extLst>
      <p:ext uri="{BB962C8B-B14F-4D97-AF65-F5344CB8AC3E}">
        <p14:creationId xmlns:p14="http://schemas.microsoft.com/office/powerpoint/2010/main" val="9418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par>
                          <p:cTn id="77" fill="hold">
                            <p:stCondLst>
                              <p:cond delay="3500"/>
                            </p:stCondLst>
                            <p:childTnLst>
                              <p:par>
                                <p:cTn id="78" presetID="10"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cTn>
                              </p:par>
                            </p:childTnLst>
                          </p:cTn>
                        </p:par>
                        <p:par>
                          <p:cTn id="87" fill="hold">
                            <p:stCondLst>
                              <p:cond delay="4000"/>
                            </p:stCondLst>
                            <p:childTnLst>
                              <p:par>
                                <p:cTn id="88" presetID="10" presetClass="entr" presetSubtype="0"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childTnLst>
                                </p:cTn>
                              </p:par>
                            </p:childTnLst>
                          </p:cTn>
                        </p:par>
                        <p:par>
                          <p:cTn id="97" fill="hold">
                            <p:stCondLst>
                              <p:cond delay="4500"/>
                            </p:stCondLst>
                            <p:childTnLst>
                              <p:par>
                                <p:cTn id="98" presetID="10" presetClass="entr" presetSubtype="0"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500"/>
                                        <p:tgtEl>
                                          <p:spTgt spid="23"/>
                                        </p:tgtEl>
                                      </p:cBhvr>
                                    </p:animEffect>
                                  </p:childTnLst>
                                </p:cTn>
                              </p:par>
                            </p:childTnLst>
                          </p:cTn>
                        </p:par>
                        <p:par>
                          <p:cTn id="101" fill="hold">
                            <p:stCondLst>
                              <p:cond delay="5000"/>
                            </p:stCondLst>
                            <p:childTnLst>
                              <p:par>
                                <p:cTn id="102" presetID="10" presetClass="entr" presetSubtype="0" fill="hold" grpId="0"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500"/>
                                        <p:tgtEl>
                                          <p:spTgt spid="21"/>
                                        </p:tgtEl>
                                      </p:cBhvr>
                                    </p:animEffect>
                                  </p:childTnLst>
                                </p:cTn>
                              </p:par>
                            </p:childTnLst>
                          </p:cTn>
                        </p:par>
                        <p:par>
                          <p:cTn id="105" fill="hold">
                            <p:stCondLst>
                              <p:cond delay="5500"/>
                            </p:stCondLst>
                            <p:childTnLst>
                              <p:par>
                                <p:cTn id="106" presetID="10" presetClass="entr" presetSubtype="0" fill="hold" grpId="0" nodeType="after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childTnLst>
                          </p:cTn>
                        </p:par>
                        <p:par>
                          <p:cTn id="109" fill="hold">
                            <p:stCondLst>
                              <p:cond delay="6000"/>
                            </p:stCondLst>
                            <p:childTnLst>
                              <p:par>
                                <p:cTn id="110" presetID="10" presetClass="entr" presetSubtype="0" fill="hold" grpId="0" nodeType="after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500"/>
                                        <p:tgtEl>
                                          <p:spTgt spid="2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500"/>
                                        <p:tgtEl>
                                          <p:spTgt spid="62"/>
                                        </p:tgtEl>
                                      </p:cBhvr>
                                    </p:animEffect>
                                  </p:childTnLst>
                                </p:cTn>
                              </p:par>
                            </p:childTnLst>
                          </p:cTn>
                        </p:par>
                        <p:par>
                          <p:cTn id="116" fill="hold">
                            <p:stCondLst>
                              <p:cond delay="65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9" grpId="0"/>
      <p:bldP spid="40" grpId="0"/>
      <p:bldP spid="41" grpId="0"/>
      <p:bldP spid="42" grpId="0"/>
      <p:bldP spid="43" grpId="0"/>
      <p:bldP spid="44" grpId="0"/>
      <p:bldP spid="45" grpId="0"/>
      <p:bldP spid="46" grpId="0"/>
      <p:bldP spid="48" grpId="0"/>
      <p:bldP spid="49"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D334C-4BB1-4D90-B403-4B6451FB55FE}"/>
              </a:ext>
            </a:extLst>
          </p:cNvPr>
          <p:cNvPicPr>
            <a:picLocks noChangeAspect="1"/>
          </p:cNvPicPr>
          <p:nvPr/>
        </p:nvPicPr>
        <p:blipFill>
          <a:blip r:embed="rId2"/>
          <a:stretch>
            <a:fillRect/>
          </a:stretch>
        </p:blipFill>
        <p:spPr>
          <a:xfrm>
            <a:off x="7093" y="0"/>
            <a:ext cx="12177814" cy="6858000"/>
          </a:xfrm>
          <a:prstGeom prst="rect">
            <a:avLst/>
          </a:prstGeom>
        </p:spPr>
      </p:pic>
      <p:pic>
        <p:nvPicPr>
          <p:cNvPr id="5" name="Picture 4">
            <a:extLst>
              <a:ext uri="{FF2B5EF4-FFF2-40B4-BE49-F238E27FC236}">
                <a16:creationId xmlns:a16="http://schemas.microsoft.com/office/drawing/2014/main" id="{C50CC46F-0546-4324-93EA-E1DB23F2D7C7}"/>
              </a:ext>
            </a:extLst>
          </p:cNvPr>
          <p:cNvPicPr>
            <a:picLocks noChangeAspect="1"/>
          </p:cNvPicPr>
          <p:nvPr/>
        </p:nvPicPr>
        <p:blipFill>
          <a:blip r:embed="rId3"/>
          <a:stretch>
            <a:fillRect/>
          </a:stretch>
        </p:blipFill>
        <p:spPr>
          <a:xfrm>
            <a:off x="124874" y="616192"/>
            <a:ext cx="2158171" cy="6131586"/>
          </a:xfrm>
          <a:prstGeom prst="rect">
            <a:avLst/>
          </a:prstGeom>
        </p:spPr>
      </p:pic>
      <p:pic>
        <p:nvPicPr>
          <p:cNvPr id="6" name="Picture 5">
            <a:extLst>
              <a:ext uri="{FF2B5EF4-FFF2-40B4-BE49-F238E27FC236}">
                <a16:creationId xmlns:a16="http://schemas.microsoft.com/office/drawing/2014/main" id="{738A1CC6-9D58-465B-9AD7-9D16B152C1BE}"/>
              </a:ext>
            </a:extLst>
          </p:cNvPr>
          <p:cNvPicPr>
            <a:picLocks noChangeAspect="1"/>
          </p:cNvPicPr>
          <p:nvPr/>
        </p:nvPicPr>
        <p:blipFill>
          <a:blip r:embed="rId4"/>
          <a:stretch>
            <a:fillRect/>
          </a:stretch>
        </p:blipFill>
        <p:spPr>
          <a:xfrm>
            <a:off x="2271615" y="616192"/>
            <a:ext cx="7114649" cy="2914904"/>
          </a:xfrm>
          <a:prstGeom prst="rect">
            <a:avLst/>
          </a:prstGeom>
        </p:spPr>
      </p:pic>
      <p:pic>
        <p:nvPicPr>
          <p:cNvPr id="7" name="Picture 6">
            <a:extLst>
              <a:ext uri="{FF2B5EF4-FFF2-40B4-BE49-F238E27FC236}">
                <a16:creationId xmlns:a16="http://schemas.microsoft.com/office/drawing/2014/main" id="{F9F36BFA-5D40-47FF-99E3-92B7EFF0DA77}"/>
              </a:ext>
            </a:extLst>
          </p:cNvPr>
          <p:cNvPicPr>
            <a:picLocks noChangeAspect="1"/>
          </p:cNvPicPr>
          <p:nvPr/>
        </p:nvPicPr>
        <p:blipFill>
          <a:blip r:embed="rId5"/>
          <a:stretch>
            <a:fillRect/>
          </a:stretch>
        </p:blipFill>
        <p:spPr>
          <a:xfrm>
            <a:off x="9386264" y="616191"/>
            <a:ext cx="2680864" cy="2912619"/>
          </a:xfrm>
          <a:prstGeom prst="rect">
            <a:avLst/>
          </a:prstGeom>
        </p:spPr>
      </p:pic>
      <p:pic>
        <p:nvPicPr>
          <p:cNvPr id="8" name="Picture 7">
            <a:extLst>
              <a:ext uri="{FF2B5EF4-FFF2-40B4-BE49-F238E27FC236}">
                <a16:creationId xmlns:a16="http://schemas.microsoft.com/office/drawing/2014/main" id="{0F590B9D-4993-4BA4-9E19-38428D411FFE}"/>
              </a:ext>
            </a:extLst>
          </p:cNvPr>
          <p:cNvPicPr>
            <a:picLocks noChangeAspect="1"/>
          </p:cNvPicPr>
          <p:nvPr/>
        </p:nvPicPr>
        <p:blipFill>
          <a:blip r:embed="rId6"/>
          <a:stretch>
            <a:fillRect/>
          </a:stretch>
        </p:blipFill>
        <p:spPr>
          <a:xfrm>
            <a:off x="9386263" y="3537190"/>
            <a:ext cx="2680863" cy="3218967"/>
          </a:xfrm>
          <a:prstGeom prst="rect">
            <a:avLst/>
          </a:prstGeom>
        </p:spPr>
      </p:pic>
      <p:pic>
        <p:nvPicPr>
          <p:cNvPr id="9" name="Picture 8">
            <a:extLst>
              <a:ext uri="{FF2B5EF4-FFF2-40B4-BE49-F238E27FC236}">
                <a16:creationId xmlns:a16="http://schemas.microsoft.com/office/drawing/2014/main" id="{E8EB889D-8FA3-4219-B818-F6168FC5A91D}"/>
              </a:ext>
            </a:extLst>
          </p:cNvPr>
          <p:cNvPicPr>
            <a:picLocks noChangeAspect="1"/>
          </p:cNvPicPr>
          <p:nvPr/>
        </p:nvPicPr>
        <p:blipFill>
          <a:blip r:embed="rId7"/>
          <a:stretch>
            <a:fillRect/>
          </a:stretch>
        </p:blipFill>
        <p:spPr>
          <a:xfrm>
            <a:off x="5776356" y="3528809"/>
            <a:ext cx="3609907" cy="3221251"/>
          </a:xfrm>
          <a:prstGeom prst="rect">
            <a:avLst/>
          </a:prstGeom>
        </p:spPr>
      </p:pic>
      <p:pic>
        <p:nvPicPr>
          <p:cNvPr id="10" name="Picture 9">
            <a:extLst>
              <a:ext uri="{FF2B5EF4-FFF2-40B4-BE49-F238E27FC236}">
                <a16:creationId xmlns:a16="http://schemas.microsoft.com/office/drawing/2014/main" id="{BC9E75FD-788C-4EE7-A6FB-166B0BDBD166}"/>
              </a:ext>
            </a:extLst>
          </p:cNvPr>
          <p:cNvPicPr>
            <a:picLocks noChangeAspect="1"/>
          </p:cNvPicPr>
          <p:nvPr/>
        </p:nvPicPr>
        <p:blipFill>
          <a:blip r:embed="rId8"/>
          <a:stretch>
            <a:fillRect/>
          </a:stretch>
        </p:blipFill>
        <p:spPr>
          <a:xfrm>
            <a:off x="2276949" y="3528810"/>
            <a:ext cx="3505504" cy="3218967"/>
          </a:xfrm>
          <a:prstGeom prst="rect">
            <a:avLst/>
          </a:prstGeom>
        </p:spPr>
      </p:pic>
    </p:spTree>
    <p:extLst>
      <p:ext uri="{BB962C8B-B14F-4D97-AF65-F5344CB8AC3E}">
        <p14:creationId xmlns:p14="http://schemas.microsoft.com/office/powerpoint/2010/main" val="3519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12C0134-BFDF-4C12-8142-8A9864CEC34B}"/>
              </a:ext>
            </a:extLst>
          </p:cNvPr>
          <p:cNvPicPr>
            <a:picLocks noChangeAspect="1"/>
          </p:cNvPicPr>
          <p:nvPr/>
        </p:nvPicPr>
        <p:blipFill>
          <a:blip r:embed="rId3"/>
          <a:stretch>
            <a:fillRect/>
          </a:stretch>
        </p:blipFill>
        <p:spPr>
          <a:xfrm>
            <a:off x="7093" y="0"/>
            <a:ext cx="12177814" cy="6858000"/>
          </a:xfrm>
          <a:prstGeom prst="rect">
            <a:avLst/>
          </a:prstGeom>
        </p:spPr>
      </p:pic>
      <p:pic>
        <p:nvPicPr>
          <p:cNvPr id="21" name="Picture 20">
            <a:extLst>
              <a:ext uri="{FF2B5EF4-FFF2-40B4-BE49-F238E27FC236}">
                <a16:creationId xmlns:a16="http://schemas.microsoft.com/office/drawing/2014/main" id="{A538DDD7-C254-4E5C-9091-B7DE26267A03}"/>
              </a:ext>
            </a:extLst>
          </p:cNvPr>
          <p:cNvPicPr>
            <a:picLocks noChangeAspect="1"/>
          </p:cNvPicPr>
          <p:nvPr/>
        </p:nvPicPr>
        <p:blipFill>
          <a:blip r:embed="rId4"/>
          <a:stretch>
            <a:fillRect/>
          </a:stretch>
        </p:blipFill>
        <p:spPr>
          <a:xfrm>
            <a:off x="95155" y="616192"/>
            <a:ext cx="2146111" cy="6080548"/>
          </a:xfrm>
          <a:prstGeom prst="rect">
            <a:avLst/>
          </a:prstGeom>
        </p:spPr>
      </p:pic>
      <p:pic>
        <p:nvPicPr>
          <p:cNvPr id="23" name="Picture 22">
            <a:extLst>
              <a:ext uri="{FF2B5EF4-FFF2-40B4-BE49-F238E27FC236}">
                <a16:creationId xmlns:a16="http://schemas.microsoft.com/office/drawing/2014/main" id="{FD00C0B1-DFC6-49D0-A389-FA504007EB9D}"/>
              </a:ext>
            </a:extLst>
          </p:cNvPr>
          <p:cNvPicPr>
            <a:picLocks noChangeAspect="1"/>
          </p:cNvPicPr>
          <p:nvPr/>
        </p:nvPicPr>
        <p:blipFill>
          <a:blip r:embed="rId5"/>
          <a:stretch>
            <a:fillRect/>
          </a:stretch>
        </p:blipFill>
        <p:spPr>
          <a:xfrm>
            <a:off x="195747" y="1417297"/>
            <a:ext cx="1993565" cy="536494"/>
          </a:xfrm>
          <a:prstGeom prst="rect">
            <a:avLst/>
          </a:prstGeom>
        </p:spPr>
      </p:pic>
      <p:pic>
        <p:nvPicPr>
          <p:cNvPr id="24" name="Picture 23">
            <a:extLst>
              <a:ext uri="{FF2B5EF4-FFF2-40B4-BE49-F238E27FC236}">
                <a16:creationId xmlns:a16="http://schemas.microsoft.com/office/drawing/2014/main" id="{0A7109C3-64D4-4020-8383-A9803A7E835D}"/>
              </a:ext>
            </a:extLst>
          </p:cNvPr>
          <p:cNvPicPr>
            <a:picLocks noChangeAspect="1"/>
          </p:cNvPicPr>
          <p:nvPr/>
        </p:nvPicPr>
        <p:blipFill>
          <a:blip r:embed="rId6"/>
          <a:stretch>
            <a:fillRect/>
          </a:stretch>
        </p:blipFill>
        <p:spPr>
          <a:xfrm>
            <a:off x="2289904" y="616191"/>
            <a:ext cx="7014116" cy="2904249"/>
          </a:xfrm>
          <a:prstGeom prst="rect">
            <a:avLst/>
          </a:prstGeom>
        </p:spPr>
      </p:pic>
      <p:pic>
        <p:nvPicPr>
          <p:cNvPr id="25" name="Picture 24">
            <a:extLst>
              <a:ext uri="{FF2B5EF4-FFF2-40B4-BE49-F238E27FC236}">
                <a16:creationId xmlns:a16="http://schemas.microsoft.com/office/drawing/2014/main" id="{06352C46-0F82-4E92-9597-FDC2849F2C99}"/>
              </a:ext>
            </a:extLst>
          </p:cNvPr>
          <p:cNvPicPr>
            <a:picLocks noChangeAspect="1"/>
          </p:cNvPicPr>
          <p:nvPr/>
        </p:nvPicPr>
        <p:blipFill>
          <a:blip r:embed="rId7"/>
          <a:stretch>
            <a:fillRect/>
          </a:stretch>
        </p:blipFill>
        <p:spPr>
          <a:xfrm>
            <a:off x="9395460" y="696239"/>
            <a:ext cx="2600793" cy="2778481"/>
          </a:xfrm>
          <a:prstGeom prst="rect">
            <a:avLst/>
          </a:prstGeom>
        </p:spPr>
      </p:pic>
      <p:pic>
        <p:nvPicPr>
          <p:cNvPr id="26" name="Picture 25">
            <a:extLst>
              <a:ext uri="{FF2B5EF4-FFF2-40B4-BE49-F238E27FC236}">
                <a16:creationId xmlns:a16="http://schemas.microsoft.com/office/drawing/2014/main" id="{938925CC-9551-4895-A458-A53D59DE8A3F}"/>
              </a:ext>
            </a:extLst>
          </p:cNvPr>
          <p:cNvPicPr>
            <a:picLocks noChangeAspect="1"/>
          </p:cNvPicPr>
          <p:nvPr/>
        </p:nvPicPr>
        <p:blipFill>
          <a:blip r:embed="rId8"/>
          <a:stretch>
            <a:fillRect/>
          </a:stretch>
        </p:blipFill>
        <p:spPr>
          <a:xfrm>
            <a:off x="9304020" y="3520440"/>
            <a:ext cx="2832249" cy="3188492"/>
          </a:xfrm>
          <a:prstGeom prst="rect">
            <a:avLst/>
          </a:prstGeom>
        </p:spPr>
      </p:pic>
      <p:pic>
        <p:nvPicPr>
          <p:cNvPr id="27" name="Picture 26">
            <a:extLst>
              <a:ext uri="{FF2B5EF4-FFF2-40B4-BE49-F238E27FC236}">
                <a16:creationId xmlns:a16="http://schemas.microsoft.com/office/drawing/2014/main" id="{40B36617-6571-4AFC-ACD9-102F67660E47}"/>
              </a:ext>
            </a:extLst>
          </p:cNvPr>
          <p:cNvPicPr>
            <a:picLocks noChangeAspect="1"/>
          </p:cNvPicPr>
          <p:nvPr/>
        </p:nvPicPr>
        <p:blipFill>
          <a:blip r:embed="rId9"/>
          <a:stretch>
            <a:fillRect/>
          </a:stretch>
        </p:blipFill>
        <p:spPr>
          <a:xfrm>
            <a:off x="5681472" y="3520440"/>
            <a:ext cx="3610291" cy="3176299"/>
          </a:xfrm>
          <a:prstGeom prst="rect">
            <a:avLst/>
          </a:prstGeom>
        </p:spPr>
      </p:pic>
      <p:pic>
        <p:nvPicPr>
          <p:cNvPr id="28" name="Picture 27">
            <a:extLst>
              <a:ext uri="{FF2B5EF4-FFF2-40B4-BE49-F238E27FC236}">
                <a16:creationId xmlns:a16="http://schemas.microsoft.com/office/drawing/2014/main" id="{AB66F10F-7A56-4ED5-9A27-03DFDC14D55F}"/>
              </a:ext>
            </a:extLst>
          </p:cNvPr>
          <p:cNvPicPr>
            <a:picLocks noChangeAspect="1"/>
          </p:cNvPicPr>
          <p:nvPr/>
        </p:nvPicPr>
        <p:blipFill>
          <a:blip r:embed="rId10"/>
          <a:stretch>
            <a:fillRect/>
          </a:stretch>
        </p:blipFill>
        <p:spPr>
          <a:xfrm>
            <a:off x="2189312" y="3527270"/>
            <a:ext cx="3479902" cy="3169469"/>
          </a:xfrm>
          <a:prstGeom prst="rect">
            <a:avLst/>
          </a:prstGeom>
        </p:spPr>
      </p:pic>
    </p:spTree>
    <p:extLst>
      <p:ext uri="{BB962C8B-B14F-4D97-AF65-F5344CB8AC3E}">
        <p14:creationId xmlns:p14="http://schemas.microsoft.com/office/powerpoint/2010/main" val="6081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strVal val="4*#ppt_w"/>
                                          </p:val>
                                        </p:tav>
                                        <p:tav tm="100000">
                                          <p:val>
                                            <p:strVal val="#ppt_w"/>
                                          </p:val>
                                        </p:tav>
                                      </p:tavLst>
                                    </p:anim>
                                    <p:anim calcmode="lin" valueType="num">
                                      <p:cBhvr>
                                        <p:cTn id="18" dur="500" fill="hold"/>
                                        <p:tgtEl>
                                          <p:spTgt spid="24"/>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4*#ppt_w"/>
                                          </p:val>
                                        </p:tav>
                                        <p:tav tm="100000">
                                          <p:val>
                                            <p:strVal val="#ppt_w"/>
                                          </p:val>
                                        </p:tav>
                                      </p:tavLst>
                                    </p:anim>
                                    <p:anim calcmode="lin" valueType="num">
                                      <p:cBhvr>
                                        <p:cTn id="24"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strVal val="4*#ppt_w"/>
                                          </p:val>
                                        </p:tav>
                                        <p:tav tm="100000">
                                          <p:val>
                                            <p:strVal val="#ppt_w"/>
                                          </p:val>
                                        </p:tav>
                                      </p:tavLst>
                                    </p:anim>
                                    <p:anim calcmode="lin" valueType="num">
                                      <p:cBhvr>
                                        <p:cTn id="30" dur="500" fill="hold"/>
                                        <p:tgtEl>
                                          <p:spTgt spid="26"/>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strVal val="4*#ppt_w"/>
                                          </p:val>
                                        </p:tav>
                                        <p:tav tm="100000">
                                          <p:val>
                                            <p:strVal val="#ppt_w"/>
                                          </p:val>
                                        </p:tav>
                                      </p:tavLst>
                                    </p:anim>
                                    <p:anim calcmode="lin" valueType="num">
                                      <p:cBhvr>
                                        <p:cTn id="36"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strVal val="4*#ppt_w"/>
                                          </p:val>
                                        </p:tav>
                                        <p:tav tm="100000">
                                          <p:val>
                                            <p:strVal val="#ppt_w"/>
                                          </p:val>
                                        </p:tav>
                                      </p:tavLst>
                                    </p:anim>
                                    <p:anim calcmode="lin" valueType="num">
                                      <p:cBhvr>
                                        <p:cTn id="42" dur="500" fill="hold"/>
                                        <p:tgtEl>
                                          <p:spTgt spid="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43CC90-DE92-4844-A2FB-426268532007}"/>
              </a:ext>
            </a:extLst>
          </p:cNvPr>
          <p:cNvSpPr>
            <a:spLocks noGrp="1"/>
          </p:cNvSpPr>
          <p:nvPr>
            <p:ph type="body" sz="quarter" idx="32"/>
          </p:nvPr>
        </p:nvSpPr>
        <p:spPr/>
        <p:txBody>
          <a:bodyPr>
            <a:normAutofit lnSpcReduction="10000"/>
          </a:bodyPr>
          <a:lstStyle/>
          <a:p>
            <a:r>
              <a:rPr lang="en-SG" dirty="0"/>
              <a:t>Intrinsic Multi Monitors Support</a:t>
            </a:r>
          </a:p>
        </p:txBody>
      </p:sp>
      <p:sp>
        <p:nvSpPr>
          <p:cNvPr id="2" name="Slide Number Placeholder 1">
            <a:extLst>
              <a:ext uri="{FF2B5EF4-FFF2-40B4-BE49-F238E27FC236}">
                <a16:creationId xmlns:a16="http://schemas.microsoft.com/office/drawing/2014/main" id="{61E6213B-02A9-445F-B482-C5E1FAB17CAA}"/>
              </a:ext>
            </a:extLst>
          </p:cNvPr>
          <p:cNvSpPr>
            <a:spLocks noGrp="1"/>
          </p:cNvSpPr>
          <p:nvPr>
            <p:ph type="sldNum" sz="quarter" idx="4"/>
          </p:nvPr>
        </p:nvSpPr>
        <p:spPr/>
        <p:txBody>
          <a:bodyPr/>
          <a:lstStyle/>
          <a:p>
            <a:r>
              <a:rPr lang="en-US"/>
              <a:t>Page </a:t>
            </a:r>
            <a:fld id="{5A9C12DC-491F-9444-86A2-13AC5C62A2FC}" type="slidenum">
              <a:rPr lang="en-US" smtClean="0"/>
              <a:pPr/>
              <a:t>14</a:t>
            </a:fld>
            <a:endParaRPr lang="en-US" dirty="0"/>
          </a:p>
        </p:txBody>
      </p:sp>
      <p:sp>
        <p:nvSpPr>
          <p:cNvPr id="6" name="Text Placeholder 5">
            <a:extLst>
              <a:ext uri="{FF2B5EF4-FFF2-40B4-BE49-F238E27FC236}">
                <a16:creationId xmlns:a16="http://schemas.microsoft.com/office/drawing/2014/main" id="{CE4EBB2F-A050-499C-9417-1241269E3A4F}"/>
              </a:ext>
            </a:extLst>
          </p:cNvPr>
          <p:cNvSpPr>
            <a:spLocks noGrp="1"/>
          </p:cNvSpPr>
          <p:nvPr>
            <p:ph type="body" sz="quarter" idx="33"/>
          </p:nvPr>
        </p:nvSpPr>
        <p:spPr>
          <a:xfrm>
            <a:off x="338051" y="795036"/>
            <a:ext cx="11526480" cy="338555"/>
          </a:xfrm>
        </p:spPr>
        <p:txBody>
          <a:bodyPr>
            <a:normAutofit fontScale="92500" lnSpcReduction="10000"/>
          </a:bodyPr>
          <a:lstStyle/>
          <a:p>
            <a:r>
              <a:rPr lang="en-SG" dirty="0"/>
              <a:t>Linking and organizing information </a:t>
            </a:r>
          </a:p>
        </p:txBody>
      </p:sp>
      <p:pic>
        <p:nvPicPr>
          <p:cNvPr id="4" name="Picture 3">
            <a:extLst>
              <a:ext uri="{FF2B5EF4-FFF2-40B4-BE49-F238E27FC236}">
                <a16:creationId xmlns:a16="http://schemas.microsoft.com/office/drawing/2014/main" id="{712C7947-91F8-4260-AD2A-2B53464A4D24}"/>
              </a:ext>
            </a:extLst>
          </p:cNvPr>
          <p:cNvPicPr>
            <a:picLocks noChangeAspect="1"/>
          </p:cNvPicPr>
          <p:nvPr/>
        </p:nvPicPr>
        <p:blipFill>
          <a:blip r:embed="rId3"/>
          <a:stretch>
            <a:fillRect/>
          </a:stretch>
        </p:blipFill>
        <p:spPr>
          <a:xfrm>
            <a:off x="225043" y="882153"/>
            <a:ext cx="11741914" cy="5511262"/>
          </a:xfrm>
          <a:prstGeom prst="rect">
            <a:avLst/>
          </a:prstGeom>
        </p:spPr>
      </p:pic>
    </p:spTree>
    <p:extLst>
      <p:ext uri="{BB962C8B-B14F-4D97-AF65-F5344CB8AC3E}">
        <p14:creationId xmlns:p14="http://schemas.microsoft.com/office/powerpoint/2010/main" val="624486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3EC9187-5583-4BB9-A707-81E2B2F3E3DE}"/>
              </a:ext>
            </a:extLst>
          </p:cNvPr>
          <p:cNvSpPr>
            <a:spLocks noGrp="1"/>
          </p:cNvSpPr>
          <p:nvPr>
            <p:ph type="body" sz="quarter" idx="16"/>
          </p:nvPr>
        </p:nvSpPr>
        <p:spPr/>
        <p:txBody>
          <a:bodyPr/>
          <a:lstStyle/>
          <a:p>
            <a:r>
              <a:rPr lang="en-US" dirty="0"/>
              <a:t>Demo Video</a:t>
            </a:r>
          </a:p>
        </p:txBody>
      </p:sp>
      <p:sp>
        <p:nvSpPr>
          <p:cNvPr id="6" name="Text Placeholder 5">
            <a:extLst>
              <a:ext uri="{FF2B5EF4-FFF2-40B4-BE49-F238E27FC236}">
                <a16:creationId xmlns:a16="http://schemas.microsoft.com/office/drawing/2014/main" id="{32A0CDAA-1B33-49F8-87B9-AE8EB7F99A42}"/>
              </a:ext>
            </a:extLst>
          </p:cNvPr>
          <p:cNvSpPr>
            <a:spLocks noGrp="1"/>
          </p:cNvSpPr>
          <p:nvPr>
            <p:ph type="body" sz="quarter" idx="12"/>
          </p:nvPr>
        </p:nvSpPr>
        <p:spPr>
          <a:xfrm>
            <a:off x="2019719" y="1184556"/>
            <a:ext cx="8159261" cy="843682"/>
          </a:xfrm>
        </p:spPr>
        <p:txBody>
          <a:bodyPr/>
          <a:lstStyle/>
          <a:p>
            <a:r>
              <a:rPr lang="en-US" dirty="0"/>
              <a:t>IT and OT Convergence Platform</a:t>
            </a:r>
          </a:p>
        </p:txBody>
      </p:sp>
      <p:sp>
        <p:nvSpPr>
          <p:cNvPr id="3" name="Footer Placeholder 2">
            <a:extLst>
              <a:ext uri="{FF2B5EF4-FFF2-40B4-BE49-F238E27FC236}">
                <a16:creationId xmlns:a16="http://schemas.microsoft.com/office/drawing/2014/main" id="{E5C77583-4CF1-4015-85D9-EF2FD8451D83}"/>
              </a:ext>
            </a:extLst>
          </p:cNvPr>
          <p:cNvSpPr>
            <a:spLocks noGrp="1"/>
          </p:cNvSpPr>
          <p:nvPr>
            <p:ph type="ftr" sz="quarter" idx="4294967295"/>
          </p:nvPr>
        </p:nvSpPr>
        <p:spPr>
          <a:xfrm>
            <a:off x="612648" y="6256544"/>
            <a:ext cx="7187184" cy="322056"/>
          </a:xfrm>
          <a:prstGeom prst="rect">
            <a:avLst/>
          </a:prstGeom>
        </p:spPr>
        <p:txBody>
          <a:bodyPr vert="horz" lIns="0" tIns="0" rIns="0" bIns="0" rtlCol="0" anchor="b"/>
          <a:lstStyle>
            <a:defPPr>
              <a:defRPr lang="en-US"/>
            </a:defPPr>
            <a:lvl1pPr marL="0" algn="l" defTabSz="457200" rtl="0" eaLnBrk="1" latinLnBrk="0" hangingPunct="1">
              <a:defRPr sz="7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 2020 AVEVA Group plc and its subsidiaries. All rights reserved.</a:t>
            </a:r>
            <a:endParaRPr kumimoji="0" lang="en-GB"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4788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357335-1443-45D2-AD4D-02EEA0E3B2CE}"/>
              </a:ext>
            </a:extLst>
          </p:cNvPr>
          <p:cNvSpPr>
            <a:spLocks noGrp="1"/>
          </p:cNvSpPr>
          <p:nvPr>
            <p:ph type="sldNum" sz="quarter" idx="4"/>
          </p:nvPr>
        </p:nvSpPr>
        <p:spPr/>
        <p:txBody>
          <a:bodyPr/>
          <a:lstStyle/>
          <a:p>
            <a:r>
              <a:rPr lang="en-US"/>
              <a:t>Page </a:t>
            </a:r>
            <a:fld id="{5A9C12DC-491F-9444-86A2-13AC5C62A2FC}" type="slidenum">
              <a:rPr lang="en-US" smtClean="0"/>
              <a:pPr/>
              <a:t>16</a:t>
            </a:fld>
            <a:endParaRPr lang="en-US" dirty="0"/>
          </a:p>
        </p:txBody>
      </p:sp>
      <p:sp>
        <p:nvSpPr>
          <p:cNvPr id="11" name="Content Placeholder 3">
            <a:extLst>
              <a:ext uri="{FF2B5EF4-FFF2-40B4-BE49-F238E27FC236}">
                <a16:creationId xmlns:a16="http://schemas.microsoft.com/office/drawing/2014/main" id="{70130F44-526F-4DE1-8729-9D6D7DFCF79B}"/>
              </a:ext>
            </a:extLst>
          </p:cNvPr>
          <p:cNvSpPr txBox="1">
            <a:spLocks/>
          </p:cNvSpPr>
          <p:nvPr/>
        </p:nvSpPr>
        <p:spPr>
          <a:xfrm>
            <a:off x="322192" y="1244875"/>
            <a:ext cx="2870164" cy="5185798"/>
          </a:xfrm>
          <a:prstGeom prst="rect">
            <a:avLst/>
          </a:prstGeom>
        </p:spPr>
        <p:txBody>
          <a:bodyPr vert="horz" lIns="0" tIns="0" rIns="0" bIns="0" rtlCol="0" anchor="t" anchorCtr="0">
            <a:noAutofit/>
          </a:bodyPr>
          <a:lstStyle>
            <a:lvl1pPr marL="230660" indent="-209498" algn="l" defTabSz="609448" rtl="0" eaLnBrk="1" latinLnBrk="0" hangingPunct="1">
              <a:spcBef>
                <a:spcPts val="667"/>
              </a:spcBef>
              <a:spcAft>
                <a:spcPts val="667"/>
              </a:spcAft>
              <a:buClr>
                <a:schemeClr val="bg2"/>
              </a:buClr>
              <a:buFont typeface="Arial" panose="020B0604020202020204" pitchFamily="34" charset="0"/>
              <a:buChar char="•"/>
              <a:defRPr sz="1866" kern="1200">
                <a:solidFill>
                  <a:schemeClr val="accent1"/>
                </a:solidFill>
                <a:latin typeface="Arial"/>
                <a:ea typeface="+mn-ea"/>
                <a:cs typeface="Arial"/>
              </a:defRPr>
            </a:lvl1pPr>
            <a:lvl2pPr marL="482479" indent="-243356" algn="l" defTabSz="596751"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371" indent="-239124" algn="l" defTabSz="609448" rtl="0" eaLnBrk="1" latinLnBrk="0" hangingPunct="1">
              <a:spcBef>
                <a:spcPts val="667"/>
              </a:spcBef>
              <a:spcAft>
                <a:spcPts val="667"/>
              </a:spcAft>
              <a:buClr>
                <a:srgbClr val="36C746"/>
              </a:buClr>
              <a:buFont typeface="Arial" panose="020B0604020202020204" pitchFamily="34" charset="0"/>
              <a:buChar char="–"/>
              <a:defRPr sz="1466" kern="1200">
                <a:solidFill>
                  <a:schemeClr val="accent1"/>
                </a:solidFill>
                <a:latin typeface="Arial"/>
                <a:ea typeface="+mn-ea"/>
                <a:cs typeface="Arial"/>
              </a:defRPr>
            </a:lvl3pPr>
            <a:lvl4pPr marL="958611" indent="-239124" algn="l" defTabSz="609448"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618" indent="-247589" algn="l" defTabSz="609448"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517" indent="-243779" algn="l" defTabSz="609448"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517" indent="-243779" algn="l" defTabSz="609448"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Operator Management Interface (OMI)</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Situation Awareness HMI Design</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Intrinsic TLS Encryption/Certificate Management</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Historian</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Process Playback</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Alarm Management</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Build in Diagnostic</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Process Recipe Management</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APC</a:t>
            </a:r>
          </a:p>
          <a:p>
            <a:pPr marL="342900" indent="-342900">
              <a:spcBef>
                <a:spcPts val="0"/>
              </a:spcBef>
              <a:buClr>
                <a:schemeClr val="accent2"/>
              </a:buClr>
              <a:buSzPct val="50000"/>
              <a:buFont typeface="Wingdings" panose="05000000000000000000" pitchFamily="2" charset="2"/>
              <a:buChar char="q"/>
              <a:defRPr/>
            </a:pPr>
            <a:r>
              <a:rPr lang="en-US" sz="1800" dirty="0">
                <a:solidFill>
                  <a:schemeClr val="tx1">
                    <a:lumMod val="50000"/>
                    <a:lumOff val="50000"/>
                  </a:schemeClr>
                </a:solidFill>
                <a:latin typeface="+mn-lt"/>
              </a:rPr>
              <a:t>Incidents Management</a:t>
            </a:r>
          </a:p>
        </p:txBody>
      </p:sp>
      <p:pic>
        <p:nvPicPr>
          <p:cNvPr id="12" name="Picture 11">
            <a:extLst>
              <a:ext uri="{FF2B5EF4-FFF2-40B4-BE49-F238E27FC236}">
                <a16:creationId xmlns:a16="http://schemas.microsoft.com/office/drawing/2014/main" id="{70D3DD23-BD58-4018-82FE-AE53B9050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932" y="1234321"/>
            <a:ext cx="4477435" cy="1810451"/>
          </a:xfrm>
          <a:prstGeom prst="rect">
            <a:avLst/>
          </a:prstGeom>
        </p:spPr>
      </p:pic>
      <p:sp>
        <p:nvSpPr>
          <p:cNvPr id="24" name="Text Placeholder 7">
            <a:extLst>
              <a:ext uri="{FF2B5EF4-FFF2-40B4-BE49-F238E27FC236}">
                <a16:creationId xmlns:a16="http://schemas.microsoft.com/office/drawing/2014/main" id="{77CE5325-114E-42E0-9402-9B81B460F654}"/>
              </a:ext>
            </a:extLst>
          </p:cNvPr>
          <p:cNvSpPr>
            <a:spLocks noGrp="1"/>
          </p:cNvSpPr>
          <p:nvPr>
            <p:ph type="body" sz="quarter" idx="32"/>
          </p:nvPr>
        </p:nvSpPr>
        <p:spPr>
          <a:xfrm>
            <a:off x="338051" y="306917"/>
            <a:ext cx="11526480" cy="492443"/>
          </a:xfrm>
        </p:spPr>
        <p:txBody>
          <a:bodyPr>
            <a:normAutofit lnSpcReduction="10000"/>
          </a:bodyPr>
          <a:lstStyle/>
          <a:p>
            <a:r>
              <a:rPr lang="en-SG" dirty="0"/>
              <a:t>System Platform Functionalities</a:t>
            </a:r>
          </a:p>
        </p:txBody>
      </p:sp>
      <p:sp>
        <p:nvSpPr>
          <p:cNvPr id="25" name="Text Placeholder 8">
            <a:extLst>
              <a:ext uri="{FF2B5EF4-FFF2-40B4-BE49-F238E27FC236}">
                <a16:creationId xmlns:a16="http://schemas.microsoft.com/office/drawing/2014/main" id="{40B7F7BF-4303-4F11-8FE9-FE676804A6D2}"/>
              </a:ext>
            </a:extLst>
          </p:cNvPr>
          <p:cNvSpPr txBox="1">
            <a:spLocks/>
          </p:cNvSpPr>
          <p:nvPr/>
        </p:nvSpPr>
        <p:spPr>
          <a:xfrm>
            <a:off x="415975" y="746337"/>
            <a:ext cx="11526480" cy="338555"/>
          </a:xfrm>
          <a:prstGeom prst="rect">
            <a:avLst/>
          </a:prstGeom>
        </p:spPr>
        <p:txBody>
          <a:bodyPr vert="horz" lIns="0" tIns="0" rIns="0" bIns="0" rtlCol="0">
            <a:noAutofit/>
          </a:bodyPr>
          <a:lstStyle>
            <a:lvl1pPr marL="478230" indent="-457070" algn="l" defTabSz="609426" rtl="0" eaLnBrk="1" latinLnBrk="0" hangingPunct="1">
              <a:spcBef>
                <a:spcPts val="667"/>
              </a:spcBef>
              <a:spcAft>
                <a:spcPts val="667"/>
              </a:spcAft>
              <a:buClr>
                <a:schemeClr val="bg2"/>
              </a:buClr>
              <a:buFontTx/>
              <a:buNone/>
              <a:defRPr sz="2133" kern="1200" baseline="0">
                <a:solidFill>
                  <a:schemeClr val="accent1"/>
                </a:solidFill>
                <a:latin typeface="Arial"/>
                <a:ea typeface="+mn-ea"/>
                <a:cs typeface="Arial"/>
              </a:defRPr>
            </a:lvl1pPr>
            <a:lvl2pPr marL="543828" indent="-304713" algn="l" defTabSz="596729" rtl="0" eaLnBrk="1" latinLnBrk="0" hangingPunct="1">
              <a:spcBef>
                <a:spcPts val="667"/>
              </a:spcBef>
              <a:spcAft>
                <a:spcPts val="667"/>
              </a:spcAft>
              <a:buClr>
                <a:srgbClr val="36C746"/>
              </a:buClr>
              <a:buFontTx/>
              <a:buNone/>
              <a:defRPr sz="1866" kern="1200">
                <a:solidFill>
                  <a:schemeClr val="accent1"/>
                </a:solidFill>
                <a:latin typeface="Arial"/>
                <a:ea typeface="+mn-ea"/>
                <a:cs typeface="Arial"/>
              </a:defRPr>
            </a:lvl2pPr>
            <a:lvl3pPr marL="782943" indent="-304713" algn="l" defTabSz="609426" rtl="0" eaLnBrk="1" latinLnBrk="0" hangingPunct="1">
              <a:spcBef>
                <a:spcPts val="667"/>
              </a:spcBef>
              <a:spcAft>
                <a:spcPts val="667"/>
              </a:spcAft>
              <a:buClr>
                <a:srgbClr val="36C746"/>
              </a:buClr>
              <a:buFontTx/>
              <a:buNone/>
              <a:defRPr sz="1733" kern="1200">
                <a:solidFill>
                  <a:schemeClr val="accent1"/>
                </a:solidFill>
                <a:latin typeface="Arial"/>
                <a:ea typeface="+mn-ea"/>
                <a:cs typeface="Arial"/>
              </a:defRPr>
            </a:lvl3pPr>
            <a:lvl4pPr marL="1024175" indent="-304713" algn="l" defTabSz="609426" rtl="0" eaLnBrk="1" latinLnBrk="0" hangingPunct="1">
              <a:spcBef>
                <a:spcPts val="667"/>
              </a:spcBef>
              <a:spcAft>
                <a:spcPts val="667"/>
              </a:spcAft>
              <a:buClr>
                <a:srgbClr val="36C746"/>
              </a:buClr>
              <a:buFontTx/>
              <a:buNone/>
              <a:defRPr sz="1600" kern="1200">
                <a:solidFill>
                  <a:schemeClr val="accent1"/>
                </a:solidFill>
                <a:latin typeface="Arial"/>
                <a:ea typeface="+mn-ea"/>
                <a:cs typeface="Arial"/>
              </a:defRPr>
            </a:lvl4pPr>
            <a:lvl5pPr marL="1252709" indent="-304713" algn="l" defTabSz="609426" rtl="0" eaLnBrk="1" latinLnBrk="0" hangingPunct="1">
              <a:spcBef>
                <a:spcPts val="667"/>
              </a:spcBef>
              <a:spcAft>
                <a:spcPts val="667"/>
              </a:spcAft>
              <a:buClr>
                <a:srgbClr val="36C746"/>
              </a:buClr>
              <a:buFontTx/>
              <a:buNone/>
              <a:defRPr sz="1333" kern="1200">
                <a:solidFill>
                  <a:schemeClr val="accent1"/>
                </a:solidFill>
                <a:latin typeface="Arial"/>
                <a:ea typeface="+mn-ea"/>
                <a:cs typeface="Arial"/>
              </a:defRPr>
            </a:lvl5pPr>
            <a:lvl6pPr marL="1194475" indent="-243771" algn="l" defTabSz="609426"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475" indent="-243771" algn="l" defTabSz="609426"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0696" indent="-304713" algn="l" defTabSz="609426" rtl="0" eaLnBrk="1" latinLnBrk="0" hangingPunct="1">
              <a:spcBef>
                <a:spcPct val="20000"/>
              </a:spcBef>
              <a:buFont typeface="Arial"/>
              <a:buChar char="•"/>
              <a:defRPr sz="2666" kern="1200">
                <a:solidFill>
                  <a:schemeClr val="tx1"/>
                </a:solidFill>
                <a:latin typeface="+mn-lt"/>
                <a:ea typeface="+mn-ea"/>
                <a:cs typeface="+mn-cs"/>
              </a:defRPr>
            </a:lvl8pPr>
            <a:lvl9pPr marL="5180122" indent="-304713" algn="l" defTabSz="609426" rtl="0" eaLnBrk="1" latinLnBrk="0" hangingPunct="1">
              <a:spcBef>
                <a:spcPct val="20000"/>
              </a:spcBef>
              <a:buFont typeface="Arial"/>
              <a:buChar char="•"/>
              <a:defRPr sz="2666" kern="1200">
                <a:solidFill>
                  <a:schemeClr val="tx1"/>
                </a:solidFill>
                <a:latin typeface="+mn-lt"/>
                <a:ea typeface="+mn-ea"/>
                <a:cs typeface="+mn-cs"/>
              </a:defRPr>
            </a:lvl9pPr>
          </a:lstStyle>
          <a:p>
            <a:r>
              <a:rPr lang="en-SG" dirty="0"/>
              <a:t>Operation Management Enabling Platform </a:t>
            </a:r>
          </a:p>
        </p:txBody>
      </p:sp>
      <p:pic>
        <p:nvPicPr>
          <p:cNvPr id="28" name="Picture 27">
            <a:extLst>
              <a:ext uri="{FF2B5EF4-FFF2-40B4-BE49-F238E27FC236}">
                <a16:creationId xmlns:a16="http://schemas.microsoft.com/office/drawing/2014/main" id="{4F264B73-8FB3-42A6-8CA0-B59B3363E2E4}"/>
              </a:ext>
            </a:extLst>
          </p:cNvPr>
          <p:cNvPicPr>
            <a:picLocks noChangeAspect="1"/>
          </p:cNvPicPr>
          <p:nvPr/>
        </p:nvPicPr>
        <p:blipFill>
          <a:blip r:embed="rId5"/>
          <a:stretch>
            <a:fillRect/>
          </a:stretch>
        </p:blipFill>
        <p:spPr>
          <a:xfrm>
            <a:off x="4375604" y="1244876"/>
            <a:ext cx="2995707" cy="2168999"/>
          </a:xfrm>
          <a:prstGeom prst="rect">
            <a:avLst/>
          </a:prstGeom>
        </p:spPr>
      </p:pic>
      <p:pic>
        <p:nvPicPr>
          <p:cNvPr id="29" name="Picture 28">
            <a:extLst>
              <a:ext uri="{FF2B5EF4-FFF2-40B4-BE49-F238E27FC236}">
                <a16:creationId xmlns:a16="http://schemas.microsoft.com/office/drawing/2014/main" id="{0F48D5EC-AA20-4F92-97D6-9D2F31BD93D5}"/>
              </a:ext>
            </a:extLst>
          </p:cNvPr>
          <p:cNvPicPr>
            <a:picLocks noChangeAspect="1"/>
          </p:cNvPicPr>
          <p:nvPr/>
        </p:nvPicPr>
        <p:blipFill>
          <a:blip r:embed="rId6"/>
          <a:stretch>
            <a:fillRect/>
          </a:stretch>
        </p:blipFill>
        <p:spPr>
          <a:xfrm>
            <a:off x="4588140" y="3519593"/>
            <a:ext cx="3182149" cy="2168999"/>
          </a:xfrm>
          <a:prstGeom prst="rect">
            <a:avLst/>
          </a:prstGeom>
        </p:spPr>
      </p:pic>
      <p:pic>
        <p:nvPicPr>
          <p:cNvPr id="30" name="Picture 29">
            <a:extLst>
              <a:ext uri="{FF2B5EF4-FFF2-40B4-BE49-F238E27FC236}">
                <a16:creationId xmlns:a16="http://schemas.microsoft.com/office/drawing/2014/main" id="{F8D04B35-6AD4-4C4F-92C9-149FADF05CA4}"/>
              </a:ext>
            </a:extLst>
          </p:cNvPr>
          <p:cNvPicPr>
            <a:picLocks noChangeAspect="1"/>
          </p:cNvPicPr>
          <p:nvPr/>
        </p:nvPicPr>
        <p:blipFill>
          <a:blip r:embed="rId7"/>
          <a:stretch>
            <a:fillRect/>
          </a:stretch>
        </p:blipFill>
        <p:spPr>
          <a:xfrm>
            <a:off x="8488952" y="3772847"/>
            <a:ext cx="3225457" cy="2338816"/>
          </a:xfrm>
          <a:prstGeom prst="rect">
            <a:avLst/>
          </a:prstGeom>
        </p:spPr>
      </p:pic>
    </p:spTree>
    <p:extLst>
      <p:ext uri="{BB962C8B-B14F-4D97-AF65-F5344CB8AC3E}">
        <p14:creationId xmlns:p14="http://schemas.microsoft.com/office/powerpoint/2010/main" val="3781307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94E4C2-10F6-475F-835A-CA68A557542E}"/>
              </a:ext>
            </a:extLst>
          </p:cNvPr>
          <p:cNvSpPr>
            <a:spLocks noGrp="1"/>
          </p:cNvSpPr>
          <p:nvPr>
            <p:ph type="title"/>
          </p:nvPr>
        </p:nvSpPr>
        <p:spPr>
          <a:xfrm>
            <a:off x="330200" y="144337"/>
            <a:ext cx="10153500" cy="771892"/>
          </a:xfrm>
        </p:spPr>
        <p:txBody>
          <a:bodyPr>
            <a:normAutofit/>
          </a:bodyPr>
          <a:lstStyle/>
          <a:p>
            <a:r>
              <a:rPr lang="en-SG" sz="3600" dirty="0"/>
              <a:t>Transforming from Traditional Tag Based…</a:t>
            </a:r>
          </a:p>
        </p:txBody>
      </p:sp>
      <p:pic>
        <p:nvPicPr>
          <p:cNvPr id="6" name="Picture 5">
            <a:extLst>
              <a:ext uri="{FF2B5EF4-FFF2-40B4-BE49-F238E27FC236}">
                <a16:creationId xmlns:a16="http://schemas.microsoft.com/office/drawing/2014/main" id="{F4CC1B4D-D214-4CAD-8A89-DC4EC3CAF2A5}"/>
              </a:ext>
            </a:extLst>
          </p:cNvPr>
          <p:cNvPicPr>
            <a:picLocks noChangeAspect="1"/>
          </p:cNvPicPr>
          <p:nvPr/>
        </p:nvPicPr>
        <p:blipFill>
          <a:blip r:embed="rId3"/>
          <a:stretch>
            <a:fillRect/>
          </a:stretch>
        </p:blipFill>
        <p:spPr>
          <a:xfrm>
            <a:off x="5400000" y="1800000"/>
            <a:ext cx="1314633" cy="131463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8F1C9AF-3314-4C2C-8C68-86B0B0227FFE}"/>
              </a:ext>
            </a:extLst>
          </p:cNvPr>
          <p:cNvPicPr>
            <a:picLocks noChangeAspect="1"/>
          </p:cNvPicPr>
          <p:nvPr/>
        </p:nvPicPr>
        <p:blipFill>
          <a:blip r:embed="rId4"/>
          <a:stretch>
            <a:fillRect/>
          </a:stretch>
        </p:blipFill>
        <p:spPr>
          <a:xfrm>
            <a:off x="7201733" y="3909516"/>
            <a:ext cx="4452975" cy="2213223"/>
          </a:xfrm>
          <a:prstGeom prst="rect">
            <a:avLst/>
          </a:prstGeom>
        </p:spPr>
      </p:pic>
      <p:pic>
        <p:nvPicPr>
          <p:cNvPr id="8" name="Picture 7">
            <a:extLst>
              <a:ext uri="{FF2B5EF4-FFF2-40B4-BE49-F238E27FC236}">
                <a16:creationId xmlns:a16="http://schemas.microsoft.com/office/drawing/2014/main" id="{391FC212-2D0B-427C-9DD6-AD86EC18303E}"/>
              </a:ext>
            </a:extLst>
          </p:cNvPr>
          <p:cNvPicPr>
            <a:picLocks noChangeAspect="1"/>
          </p:cNvPicPr>
          <p:nvPr/>
        </p:nvPicPr>
        <p:blipFill>
          <a:blip r:embed="rId5"/>
          <a:stretch>
            <a:fillRect/>
          </a:stretch>
        </p:blipFill>
        <p:spPr>
          <a:xfrm>
            <a:off x="504001" y="3909516"/>
            <a:ext cx="4901480" cy="2217236"/>
          </a:xfrm>
          <a:prstGeom prst="rect">
            <a:avLst/>
          </a:prstGeom>
        </p:spPr>
      </p:pic>
      <p:cxnSp>
        <p:nvCxnSpPr>
          <p:cNvPr id="9" name="Connector: Elbow 27">
            <a:extLst>
              <a:ext uri="{FF2B5EF4-FFF2-40B4-BE49-F238E27FC236}">
                <a16:creationId xmlns:a16="http://schemas.microsoft.com/office/drawing/2014/main" id="{BFC140A6-FE7A-4FA4-B706-CD8B44736A85}"/>
              </a:ext>
            </a:extLst>
          </p:cNvPr>
          <p:cNvCxnSpPr/>
          <p:nvPr/>
        </p:nvCxnSpPr>
        <p:spPr>
          <a:xfrm rot="5400000" flipH="1" flipV="1">
            <a:off x="3448889" y="1958406"/>
            <a:ext cx="1456962" cy="2445259"/>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27">
            <a:extLst>
              <a:ext uri="{FF2B5EF4-FFF2-40B4-BE49-F238E27FC236}">
                <a16:creationId xmlns:a16="http://schemas.microsoft.com/office/drawing/2014/main" id="{40B55483-CC92-4F70-95DA-6EC1FF8EDF60}"/>
              </a:ext>
            </a:extLst>
          </p:cNvPr>
          <p:cNvCxnSpPr>
            <a:cxnSpLocks/>
          </p:cNvCxnSpPr>
          <p:nvPr/>
        </p:nvCxnSpPr>
        <p:spPr>
          <a:xfrm>
            <a:off x="6695581" y="2452554"/>
            <a:ext cx="2732640" cy="145696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454674-1246-43CA-9D22-123D287947E6}"/>
              </a:ext>
            </a:extLst>
          </p:cNvPr>
          <p:cNvSpPr txBox="1"/>
          <p:nvPr/>
        </p:nvSpPr>
        <p:spPr>
          <a:xfrm>
            <a:off x="5390473" y="1454016"/>
            <a:ext cx="1314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Buffer data</a:t>
            </a:r>
          </a:p>
        </p:txBody>
      </p:sp>
      <p:sp>
        <p:nvSpPr>
          <p:cNvPr id="12" name="TextBox 11">
            <a:extLst>
              <a:ext uri="{FF2B5EF4-FFF2-40B4-BE49-F238E27FC236}">
                <a16:creationId xmlns:a16="http://schemas.microsoft.com/office/drawing/2014/main" id="{7DF5AA43-909A-4E70-A917-1CDC7F697101}"/>
              </a:ext>
            </a:extLst>
          </p:cNvPr>
          <p:cNvSpPr txBox="1"/>
          <p:nvPr/>
        </p:nvSpPr>
        <p:spPr>
          <a:xfrm>
            <a:off x="2243761" y="2593179"/>
            <a:ext cx="13146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Find data, read data</a:t>
            </a:r>
          </a:p>
        </p:txBody>
      </p:sp>
      <p:sp>
        <p:nvSpPr>
          <p:cNvPr id="13" name="TextBox 12">
            <a:extLst>
              <a:ext uri="{FF2B5EF4-FFF2-40B4-BE49-F238E27FC236}">
                <a16:creationId xmlns:a16="http://schemas.microsoft.com/office/drawing/2014/main" id="{4E7696AA-CDC0-4DB3-952D-B9FAAB267E24}"/>
              </a:ext>
            </a:extLst>
          </p:cNvPr>
          <p:cNvSpPr txBox="1"/>
          <p:nvPr/>
        </p:nvSpPr>
        <p:spPr>
          <a:xfrm>
            <a:off x="9016657" y="2591200"/>
            <a:ext cx="19860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Transfer data, filter, contextualize</a:t>
            </a:r>
          </a:p>
        </p:txBody>
      </p:sp>
      <p:grpSp>
        <p:nvGrpSpPr>
          <p:cNvPr id="14" name="Group 13">
            <a:extLst>
              <a:ext uri="{FF2B5EF4-FFF2-40B4-BE49-F238E27FC236}">
                <a16:creationId xmlns:a16="http://schemas.microsoft.com/office/drawing/2014/main" id="{FF9A4028-435E-4604-989E-E93AD208A6B5}"/>
              </a:ext>
            </a:extLst>
          </p:cNvPr>
          <p:cNvGrpSpPr/>
          <p:nvPr/>
        </p:nvGrpSpPr>
        <p:grpSpPr>
          <a:xfrm>
            <a:off x="6695581" y="916229"/>
            <a:ext cx="3963599" cy="1560128"/>
            <a:chOff x="6449964" y="889122"/>
            <a:chExt cx="3963599" cy="1560128"/>
          </a:xfrm>
        </p:grpSpPr>
        <p:sp>
          <p:nvSpPr>
            <p:cNvPr id="15" name="Rectangle: Rounded Corners 14">
              <a:extLst>
                <a:ext uri="{FF2B5EF4-FFF2-40B4-BE49-F238E27FC236}">
                  <a16:creationId xmlns:a16="http://schemas.microsoft.com/office/drawing/2014/main" id="{798198D9-2917-4369-9DD0-17D7499DDA10}"/>
                </a:ext>
              </a:extLst>
            </p:cNvPr>
            <p:cNvSpPr/>
            <p:nvPr/>
          </p:nvSpPr>
          <p:spPr>
            <a:xfrm>
              <a:off x="7201732" y="889122"/>
              <a:ext cx="3211831" cy="10529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Tag: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Tank_Level_001.PV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Time</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2019-04-24 15:39:17.424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Metadata: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Where, who, doing 		what, …???</a:t>
              </a:r>
              <a:endPar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20F0907-9EA9-4C40-9EF1-753104853F1C}"/>
                </a:ext>
              </a:extLst>
            </p:cNvPr>
            <p:cNvSpPr/>
            <p:nvPr/>
          </p:nvSpPr>
          <p:spPr>
            <a:xfrm>
              <a:off x="7070986" y="1950297"/>
              <a:ext cx="180000" cy="180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035B5BF-F5C7-491F-B3D5-3C140A3D5B43}"/>
                </a:ext>
              </a:extLst>
            </p:cNvPr>
            <p:cNvSpPr/>
            <p:nvPr/>
          </p:nvSpPr>
          <p:spPr>
            <a:xfrm>
              <a:off x="6862868" y="2124662"/>
              <a:ext cx="144000" cy="144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D1868D1-4A5A-4363-BD9F-422BC652A81C}"/>
                </a:ext>
              </a:extLst>
            </p:cNvPr>
            <p:cNvSpPr/>
            <p:nvPr/>
          </p:nvSpPr>
          <p:spPr>
            <a:xfrm>
              <a:off x="6643744" y="2266553"/>
              <a:ext cx="108000" cy="108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DDDE5B6-D60B-4DCA-AA70-43B2E78FB72E}"/>
                </a:ext>
              </a:extLst>
            </p:cNvPr>
            <p:cNvSpPr/>
            <p:nvPr/>
          </p:nvSpPr>
          <p:spPr>
            <a:xfrm>
              <a:off x="6449964" y="2377250"/>
              <a:ext cx="72000" cy="72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18207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94E4C2-10F6-475F-835A-CA68A557542E}"/>
              </a:ext>
            </a:extLst>
          </p:cNvPr>
          <p:cNvSpPr>
            <a:spLocks noGrp="1"/>
          </p:cNvSpPr>
          <p:nvPr>
            <p:ph type="title"/>
          </p:nvPr>
        </p:nvSpPr>
        <p:spPr>
          <a:xfrm>
            <a:off x="838200" y="171449"/>
            <a:ext cx="10515600" cy="1019175"/>
          </a:xfrm>
        </p:spPr>
        <p:txBody>
          <a:bodyPr>
            <a:normAutofit/>
          </a:bodyPr>
          <a:lstStyle/>
          <a:p>
            <a:r>
              <a:rPr lang="en-SG" sz="3600" dirty="0"/>
              <a:t>.. To Contextually Driven Content</a:t>
            </a:r>
          </a:p>
        </p:txBody>
      </p:sp>
      <p:sp>
        <p:nvSpPr>
          <p:cNvPr id="20" name="Text Placeholder 3">
            <a:extLst>
              <a:ext uri="{FF2B5EF4-FFF2-40B4-BE49-F238E27FC236}">
                <a16:creationId xmlns:a16="http://schemas.microsoft.com/office/drawing/2014/main" id="{198938A1-353A-4A1A-ABFC-3CB6FCF86C47}"/>
              </a:ext>
            </a:extLst>
          </p:cNvPr>
          <p:cNvSpPr txBox="1">
            <a:spLocks/>
          </p:cNvSpPr>
          <p:nvPr/>
        </p:nvSpPr>
        <p:spPr>
          <a:xfrm>
            <a:off x="838200" y="870584"/>
            <a:ext cx="11183112" cy="32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5">
                    <a:lumMod val="75000"/>
                  </a:schemeClr>
                </a:solidFill>
              </a:rPr>
              <a:t>And playback of historical scenarios</a:t>
            </a:r>
          </a:p>
        </p:txBody>
      </p:sp>
      <p:pic>
        <p:nvPicPr>
          <p:cNvPr id="2" name="Picture 1">
            <a:extLst>
              <a:ext uri="{FF2B5EF4-FFF2-40B4-BE49-F238E27FC236}">
                <a16:creationId xmlns:a16="http://schemas.microsoft.com/office/drawing/2014/main" id="{F8B80B5F-B3D3-4699-8334-225D6B56889C}"/>
              </a:ext>
            </a:extLst>
          </p:cNvPr>
          <p:cNvPicPr>
            <a:picLocks noChangeAspect="1"/>
          </p:cNvPicPr>
          <p:nvPr/>
        </p:nvPicPr>
        <p:blipFill>
          <a:blip r:embed="rId3"/>
          <a:stretch>
            <a:fillRect/>
          </a:stretch>
        </p:blipFill>
        <p:spPr>
          <a:xfrm>
            <a:off x="672836" y="1948486"/>
            <a:ext cx="5423164" cy="3050530"/>
          </a:xfrm>
          <a:prstGeom prst="rect">
            <a:avLst/>
          </a:prstGeom>
        </p:spPr>
      </p:pic>
      <p:pic>
        <p:nvPicPr>
          <p:cNvPr id="21" name="Picture 20" descr="Chart, scatter chart&#10;&#10;Description automatically generated">
            <a:extLst>
              <a:ext uri="{FF2B5EF4-FFF2-40B4-BE49-F238E27FC236}">
                <a16:creationId xmlns:a16="http://schemas.microsoft.com/office/drawing/2014/main" id="{124EDF2A-E988-4D05-BBB7-5C077930D08F}"/>
              </a:ext>
            </a:extLst>
          </p:cNvPr>
          <p:cNvPicPr>
            <a:picLocks noChangeAspect="1"/>
          </p:cNvPicPr>
          <p:nvPr/>
        </p:nvPicPr>
        <p:blipFill>
          <a:blip r:embed="rId4"/>
          <a:stretch>
            <a:fillRect/>
          </a:stretch>
        </p:blipFill>
        <p:spPr>
          <a:xfrm>
            <a:off x="6502401" y="2227602"/>
            <a:ext cx="4851399" cy="2492297"/>
          </a:xfrm>
          <a:prstGeom prst="rect">
            <a:avLst/>
          </a:prstGeom>
        </p:spPr>
      </p:pic>
    </p:spTree>
    <p:extLst>
      <p:ext uri="{BB962C8B-B14F-4D97-AF65-F5344CB8AC3E}">
        <p14:creationId xmlns:p14="http://schemas.microsoft.com/office/powerpoint/2010/main" val="1913790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3EC9187-5583-4BB9-A707-81E2B2F3E3DE}"/>
              </a:ext>
            </a:extLst>
          </p:cNvPr>
          <p:cNvSpPr>
            <a:spLocks noGrp="1"/>
          </p:cNvSpPr>
          <p:nvPr>
            <p:ph type="body" sz="quarter" idx="16"/>
          </p:nvPr>
        </p:nvSpPr>
        <p:spPr/>
        <p:txBody>
          <a:bodyPr/>
          <a:lstStyle/>
          <a:p>
            <a:r>
              <a:rPr lang="en-US" dirty="0"/>
              <a:t>Demo Video</a:t>
            </a:r>
          </a:p>
        </p:txBody>
      </p:sp>
      <p:sp>
        <p:nvSpPr>
          <p:cNvPr id="6" name="Text Placeholder 5">
            <a:extLst>
              <a:ext uri="{FF2B5EF4-FFF2-40B4-BE49-F238E27FC236}">
                <a16:creationId xmlns:a16="http://schemas.microsoft.com/office/drawing/2014/main" id="{32A0CDAA-1B33-49F8-87B9-AE8EB7F99A42}"/>
              </a:ext>
            </a:extLst>
          </p:cNvPr>
          <p:cNvSpPr>
            <a:spLocks noGrp="1"/>
          </p:cNvSpPr>
          <p:nvPr>
            <p:ph type="body" sz="quarter" idx="12"/>
          </p:nvPr>
        </p:nvSpPr>
        <p:spPr>
          <a:xfrm>
            <a:off x="2019719" y="1184556"/>
            <a:ext cx="8159261" cy="843682"/>
          </a:xfrm>
        </p:spPr>
        <p:txBody>
          <a:bodyPr/>
          <a:lstStyle/>
          <a:p>
            <a:r>
              <a:rPr lang="en-US" dirty="0"/>
              <a:t>Historian Playback</a:t>
            </a:r>
          </a:p>
        </p:txBody>
      </p:sp>
      <p:sp>
        <p:nvSpPr>
          <p:cNvPr id="3" name="Footer Placeholder 2">
            <a:extLst>
              <a:ext uri="{FF2B5EF4-FFF2-40B4-BE49-F238E27FC236}">
                <a16:creationId xmlns:a16="http://schemas.microsoft.com/office/drawing/2014/main" id="{E5C77583-4CF1-4015-85D9-EF2FD8451D83}"/>
              </a:ext>
            </a:extLst>
          </p:cNvPr>
          <p:cNvSpPr>
            <a:spLocks noGrp="1"/>
          </p:cNvSpPr>
          <p:nvPr>
            <p:ph type="ftr" sz="quarter" idx="4294967295"/>
          </p:nvPr>
        </p:nvSpPr>
        <p:spPr>
          <a:xfrm>
            <a:off x="612648" y="6256544"/>
            <a:ext cx="7187184" cy="322056"/>
          </a:xfrm>
          <a:prstGeom prst="rect">
            <a:avLst/>
          </a:prstGeom>
        </p:spPr>
        <p:txBody>
          <a:bodyPr vert="horz" lIns="0" tIns="0" rIns="0" bIns="0" rtlCol="0" anchor="b"/>
          <a:lstStyle>
            <a:defPPr>
              <a:defRPr lang="en-US"/>
            </a:defPPr>
            <a:lvl1pPr marL="0" algn="l" defTabSz="457200" rtl="0" eaLnBrk="1" latinLnBrk="0" hangingPunct="1">
              <a:defRPr sz="7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 2020 AVEVA Group plc and its subsidiaries. All rights reserved.</a:t>
            </a:r>
            <a:endParaRPr kumimoji="0" lang="en-GB"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974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A99F2-BA7C-4D74-9C3F-9A579A9BD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8472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0079AE-7FCD-4BC9-AB3A-8122B7BAA221}"/>
              </a:ext>
            </a:extLst>
          </p:cNvPr>
          <p:cNvPicPr>
            <a:picLocks noChangeAspect="1"/>
          </p:cNvPicPr>
          <p:nvPr/>
        </p:nvPicPr>
        <p:blipFill rotWithShape="1">
          <a:blip r:embed="rId2">
            <a:alphaModFix amt="40000"/>
          </a:blip>
          <a:srcRect r="33155" b="1"/>
          <a:stretch/>
        </p:blipFill>
        <p:spPr>
          <a:xfrm>
            <a:off x="20" y="10"/>
            <a:ext cx="8450297" cy="6857990"/>
          </a:xfrm>
          <a:prstGeom prst="rect">
            <a:avLst/>
          </a:prstGeom>
        </p:spPr>
      </p:pic>
      <p:sp>
        <p:nvSpPr>
          <p:cNvPr id="4" name="Title 1">
            <a:extLst>
              <a:ext uri="{FF2B5EF4-FFF2-40B4-BE49-F238E27FC236}">
                <a16:creationId xmlns:a16="http://schemas.microsoft.com/office/drawing/2014/main" id="{7176812F-8FB6-492C-B380-2290C208B933}"/>
              </a:ext>
            </a:extLst>
          </p:cNvPr>
          <p:cNvSpPr>
            <a:spLocks noGrp="1"/>
          </p:cNvSpPr>
          <p:nvPr>
            <p:ph type="title"/>
          </p:nvPr>
        </p:nvSpPr>
        <p:spPr>
          <a:xfrm>
            <a:off x="838201" y="365125"/>
            <a:ext cx="5251316" cy="1627636"/>
          </a:xfrm>
        </p:spPr>
        <p:txBody>
          <a:bodyPr>
            <a:normAutofit/>
          </a:bodyPr>
          <a:lstStyle/>
          <a:p>
            <a:r>
              <a:rPr lang="en-SG">
                <a:solidFill>
                  <a:srgbClr val="FFFFFF"/>
                </a:solidFill>
              </a:rPr>
              <a:t>Unified Operation Centre</a:t>
            </a:r>
          </a:p>
        </p:txBody>
      </p:sp>
      <p:sp>
        <p:nvSpPr>
          <p:cNvPr id="5" name="Content Placeholder 2">
            <a:extLst>
              <a:ext uri="{FF2B5EF4-FFF2-40B4-BE49-F238E27FC236}">
                <a16:creationId xmlns:a16="http://schemas.microsoft.com/office/drawing/2014/main" id="{377C089F-991B-473E-AB8B-C7EFC4FB9822}"/>
              </a:ext>
            </a:extLst>
          </p:cNvPr>
          <p:cNvSpPr>
            <a:spLocks noGrp="1"/>
          </p:cNvSpPr>
          <p:nvPr>
            <p:ph idx="1"/>
          </p:nvPr>
        </p:nvSpPr>
        <p:spPr>
          <a:xfrm>
            <a:off x="838200" y="2219785"/>
            <a:ext cx="4619621" cy="3957178"/>
          </a:xfrm>
        </p:spPr>
        <p:txBody>
          <a:bodyPr>
            <a:normAutofit/>
          </a:bodyPr>
          <a:lstStyle/>
          <a:p>
            <a:r>
              <a:rPr lang="en-GB" sz="1700">
                <a:solidFill>
                  <a:srgbClr val="FFFFFF"/>
                </a:solidFill>
              </a:rPr>
              <a:t>The UOC solution is an example configuration of using a suite of AVEVA products to create a control room display that integrates asset performance with predictive maintenance, design data and much more. </a:t>
            </a:r>
          </a:p>
          <a:p>
            <a:r>
              <a:rPr lang="en-GB" sz="1700">
                <a:solidFill>
                  <a:srgbClr val="FFFFFF"/>
                </a:solidFill>
              </a:rPr>
              <a:t>Unified Operations Centre empowers the operation with a centralized view to help make informed decisions, making end-to-end operational visibility across facilities and helps to improve safety, operational efficiency, and ultimately the profit margins of business.</a:t>
            </a:r>
            <a:endParaRPr lang="en-SG" sz="1700">
              <a:solidFill>
                <a:srgbClr val="FFFFFF"/>
              </a:solidFill>
            </a:endParaRPr>
          </a:p>
        </p:txBody>
      </p:sp>
      <p:pic>
        <p:nvPicPr>
          <p:cNvPr id="7" name="Picture 6">
            <a:extLst>
              <a:ext uri="{FF2B5EF4-FFF2-40B4-BE49-F238E27FC236}">
                <a16:creationId xmlns:a16="http://schemas.microsoft.com/office/drawing/2014/main" id="{6F726598-315B-42BA-B82D-73053A386FFD}"/>
              </a:ext>
            </a:extLst>
          </p:cNvPr>
          <p:cNvPicPr>
            <a:picLocks noChangeAspect="1"/>
          </p:cNvPicPr>
          <p:nvPr/>
        </p:nvPicPr>
        <p:blipFill rotWithShape="1">
          <a:blip r:embed="rId3">
            <a:extLst>
              <a:ext uri="{28A0092B-C50C-407E-A947-70E740481C1C}">
                <a14:useLocalDpi xmlns:a14="http://schemas.microsoft.com/office/drawing/2010/main" val="0"/>
              </a:ext>
            </a:extLst>
          </a:blip>
          <a:srcRect l="9892" r="42940"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59053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E92F1F-BA1B-4061-8649-F6488BAC6B59}"/>
              </a:ext>
            </a:extLst>
          </p:cNvPr>
          <p:cNvGrpSpPr/>
          <p:nvPr/>
        </p:nvGrpSpPr>
        <p:grpSpPr>
          <a:xfrm>
            <a:off x="890410" y="833877"/>
            <a:ext cx="10953792" cy="5692662"/>
            <a:chOff x="529129" y="0"/>
            <a:chExt cx="10953792" cy="5692662"/>
          </a:xfrm>
        </p:grpSpPr>
        <p:sp>
          <p:nvSpPr>
            <p:cNvPr id="5" name="Arrow: Pentagon 4">
              <a:extLst>
                <a:ext uri="{FF2B5EF4-FFF2-40B4-BE49-F238E27FC236}">
                  <a16:creationId xmlns:a16="http://schemas.microsoft.com/office/drawing/2014/main" id="{E4D47378-9E74-40DB-9F02-14DD70A262F1}"/>
                </a:ext>
              </a:extLst>
            </p:cNvPr>
            <p:cNvSpPr/>
            <p:nvPr/>
          </p:nvSpPr>
          <p:spPr>
            <a:xfrm rot="10800000">
              <a:off x="529129" y="0"/>
              <a:ext cx="10953792" cy="569266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Arrow: Pentagon 4">
              <a:extLst>
                <a:ext uri="{FF2B5EF4-FFF2-40B4-BE49-F238E27FC236}">
                  <a16:creationId xmlns:a16="http://schemas.microsoft.com/office/drawing/2014/main" id="{C55D8E54-0580-41BD-A625-C93416C645E4}"/>
                </a:ext>
              </a:extLst>
            </p:cNvPr>
            <p:cNvSpPr txBox="1"/>
            <p:nvPr/>
          </p:nvSpPr>
          <p:spPr>
            <a:xfrm rot="21600000">
              <a:off x="1952294" y="0"/>
              <a:ext cx="9530627" cy="5692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64826" tIns="76200" rIns="142240" bIns="76200" numCol="1" spcCol="1270" anchor="t" anchorCtr="0">
              <a:noAutofit/>
            </a:bodyPr>
            <a:lstStyle/>
            <a:p>
              <a:pPr marL="0" lvl="0" indent="0" algn="l" defTabSz="889000">
                <a:lnSpc>
                  <a:spcPct val="90000"/>
                </a:lnSpc>
                <a:spcBef>
                  <a:spcPct val="0"/>
                </a:spcBef>
                <a:spcAft>
                  <a:spcPct val="35000"/>
                </a:spcAft>
                <a:buNone/>
              </a:pPr>
              <a:endParaRPr lang="en-US" sz="2000" b="1" kern="1200" dirty="0"/>
            </a:p>
            <a:p>
              <a:pPr marL="171450" lvl="1" indent="-171450" algn="l" defTabSz="800100">
                <a:lnSpc>
                  <a:spcPct val="90000"/>
                </a:lnSpc>
                <a:spcBef>
                  <a:spcPct val="0"/>
                </a:spcBef>
                <a:spcAft>
                  <a:spcPct val="15000"/>
                </a:spcAft>
                <a:buChar char="•"/>
              </a:pPr>
              <a:r>
                <a:rPr lang="en-US" sz="1800" b="1" kern="1200" dirty="0">
                  <a:solidFill>
                    <a:srgbClr val="FFFF00"/>
                  </a:solidFill>
                </a:rPr>
                <a:t>Central Command &amp; Control : </a:t>
              </a:r>
              <a:r>
                <a:rPr lang="en-US" sz="1800" kern="1200" dirty="0"/>
                <a:t>Centralization of operations and resources Management </a:t>
              </a:r>
            </a:p>
            <a:p>
              <a:pPr marL="171450" lvl="1" indent="-171450" algn="l" defTabSz="800100">
                <a:lnSpc>
                  <a:spcPct val="90000"/>
                </a:lnSpc>
                <a:spcBef>
                  <a:spcPct val="0"/>
                </a:spcBef>
                <a:spcAft>
                  <a:spcPct val="15000"/>
                </a:spcAft>
                <a:buChar char="•"/>
              </a:pPr>
              <a:r>
                <a:rPr lang="en-US" sz="1800" b="1" kern="1200" dirty="0">
                  <a:solidFill>
                    <a:srgbClr val="FFFF00"/>
                  </a:solidFill>
                </a:rPr>
                <a:t>Operational efficiency : </a:t>
              </a:r>
              <a:r>
                <a:rPr lang="en-US" sz="1800" b="0" kern="1200" dirty="0"/>
                <a:t>Enhance the capabilities of integrated solutions/track through platform resources like GIS, Workflow, Event Management,</a:t>
              </a:r>
              <a:r>
                <a:rPr lang="en-US" dirty="0"/>
                <a:t> Asset Maintenance,</a:t>
              </a:r>
              <a:r>
                <a:rPr lang="en-US" sz="1800" b="0" kern="1200" dirty="0"/>
                <a:t> collaboration, Business Intelligence </a:t>
              </a:r>
              <a:r>
                <a:rPr lang="en-US" sz="1800" b="0" kern="1200" dirty="0" err="1"/>
                <a:t>etc</a:t>
              </a:r>
              <a:r>
                <a:rPr lang="en-US" sz="1800" b="0" kern="1200" dirty="0"/>
                <a:t> </a:t>
              </a:r>
              <a:endParaRPr lang="en-US" sz="1800" kern="1200" dirty="0"/>
            </a:p>
            <a:p>
              <a:pPr marL="171450" lvl="1" indent="-171450" algn="l" defTabSz="800100">
                <a:lnSpc>
                  <a:spcPct val="90000"/>
                </a:lnSpc>
                <a:spcBef>
                  <a:spcPct val="0"/>
                </a:spcBef>
                <a:spcAft>
                  <a:spcPct val="15000"/>
                </a:spcAft>
                <a:buChar char="•"/>
              </a:pPr>
              <a:r>
                <a:rPr lang="en-SG" sz="1800" b="1" kern="1200" dirty="0">
                  <a:solidFill>
                    <a:srgbClr val="FFFF00"/>
                  </a:solidFill>
                </a:rPr>
                <a:t>Response time : </a:t>
              </a:r>
              <a:r>
                <a:rPr lang="en-SG" sz="1800" b="0" kern="1200" dirty="0"/>
                <a:t>Improve response time to all types of operation events and alarms etc  </a:t>
              </a:r>
              <a:endParaRPr lang="en-US" sz="1800" kern="1200" dirty="0"/>
            </a:p>
            <a:p>
              <a:pPr marL="171450" lvl="1" indent="-171450" algn="l" defTabSz="800100">
                <a:lnSpc>
                  <a:spcPct val="90000"/>
                </a:lnSpc>
                <a:spcBef>
                  <a:spcPct val="0"/>
                </a:spcBef>
                <a:spcAft>
                  <a:spcPct val="15000"/>
                </a:spcAft>
                <a:buChar char="•"/>
              </a:pPr>
              <a:r>
                <a:rPr lang="en-SG" sz="1800" b="1" kern="1200" dirty="0">
                  <a:solidFill>
                    <a:srgbClr val="FFFF00"/>
                  </a:solidFill>
                </a:rPr>
                <a:t>Availability : </a:t>
              </a:r>
              <a:r>
                <a:rPr lang="en-SG" sz="1800" b="0" kern="1200" dirty="0"/>
                <a:t>Improve performance of critical assets and reduction of maintenance cost </a:t>
              </a:r>
              <a:endParaRPr lang="en-US" sz="1800" kern="1200" dirty="0"/>
            </a:p>
            <a:p>
              <a:pPr marL="171450" lvl="1" indent="-171450" algn="l" defTabSz="800100">
                <a:lnSpc>
                  <a:spcPct val="90000"/>
                </a:lnSpc>
                <a:spcBef>
                  <a:spcPct val="0"/>
                </a:spcBef>
                <a:spcAft>
                  <a:spcPct val="15000"/>
                </a:spcAft>
                <a:buChar char="•"/>
              </a:pPr>
              <a:r>
                <a:rPr lang="en-SG" sz="1800" b="1" kern="1200" dirty="0">
                  <a:solidFill>
                    <a:srgbClr val="FFFF00"/>
                  </a:solidFill>
                </a:rPr>
                <a:t>Collaboration : </a:t>
              </a:r>
              <a:r>
                <a:rPr lang="en-SG" sz="1800" b="0" kern="1200" dirty="0"/>
                <a:t>Facilitate the interagency/departmental collaborations and information sharing </a:t>
              </a:r>
              <a:endParaRPr lang="en-US" sz="1800" kern="1200" dirty="0"/>
            </a:p>
            <a:p>
              <a:pPr marL="171450" lvl="1" indent="-171450" algn="l" defTabSz="800100">
                <a:lnSpc>
                  <a:spcPct val="90000"/>
                </a:lnSpc>
                <a:spcBef>
                  <a:spcPct val="0"/>
                </a:spcBef>
                <a:spcAft>
                  <a:spcPct val="15000"/>
                </a:spcAft>
                <a:buChar char="•"/>
              </a:pPr>
              <a:r>
                <a:rPr lang="en-SG" sz="1800" b="1" kern="1200" dirty="0">
                  <a:solidFill>
                    <a:srgbClr val="FFFF00"/>
                  </a:solidFill>
                </a:rPr>
                <a:t>Planning : </a:t>
              </a:r>
              <a:r>
                <a:rPr lang="en-SG" sz="1800" b="0" kern="1200" dirty="0"/>
                <a:t>Optimize planning and respective process through big data analytics </a:t>
              </a:r>
              <a:endParaRPr lang="en-US" sz="1800" kern="1200" dirty="0"/>
            </a:p>
            <a:p>
              <a:pPr marL="171450" lvl="1" indent="-171450" algn="l" defTabSz="800100">
                <a:lnSpc>
                  <a:spcPct val="90000"/>
                </a:lnSpc>
                <a:spcBef>
                  <a:spcPct val="0"/>
                </a:spcBef>
                <a:spcAft>
                  <a:spcPct val="15000"/>
                </a:spcAft>
                <a:buChar char="•"/>
              </a:pPr>
              <a:r>
                <a:rPr lang="en-SG" sz="1800" b="1" kern="1200" dirty="0">
                  <a:solidFill>
                    <a:srgbClr val="FFFF00"/>
                  </a:solidFill>
                </a:rPr>
                <a:t>Visibility : </a:t>
              </a:r>
              <a:r>
                <a:rPr lang="en-US" sz="1800" b="0" kern="1200" dirty="0"/>
                <a:t>Improve the operational visibility through dashboards</a:t>
              </a:r>
              <a:endParaRPr lang="en-US" sz="1800" kern="1200" dirty="0"/>
            </a:p>
            <a:p>
              <a:pPr marL="171450" lvl="1" indent="-171450" algn="l" defTabSz="800100">
                <a:lnSpc>
                  <a:spcPct val="90000"/>
                </a:lnSpc>
                <a:spcBef>
                  <a:spcPct val="0"/>
                </a:spcBef>
                <a:spcAft>
                  <a:spcPct val="15000"/>
                </a:spcAft>
                <a:buChar char="•"/>
              </a:pPr>
              <a:r>
                <a:rPr lang="en-SG" sz="1800" b="1" kern="1200" dirty="0">
                  <a:solidFill>
                    <a:srgbClr val="FFFF00"/>
                  </a:solidFill>
                </a:rPr>
                <a:t>Decision Support : </a:t>
              </a:r>
              <a:r>
                <a:rPr lang="en-SG" sz="1800" kern="1200" dirty="0"/>
                <a:t>Platform become the decision support system</a:t>
              </a:r>
              <a:endParaRPr lang="en-US" sz="1800" kern="1200" dirty="0"/>
            </a:p>
          </p:txBody>
        </p:sp>
      </p:grpSp>
      <p:pic>
        <p:nvPicPr>
          <p:cNvPr id="43" name="Picture 42">
            <a:extLst>
              <a:ext uri="{FF2B5EF4-FFF2-40B4-BE49-F238E27FC236}">
                <a16:creationId xmlns:a16="http://schemas.microsoft.com/office/drawing/2014/main" id="{9B7E5397-421E-47FF-8791-017D831EFA44}"/>
              </a:ext>
            </a:extLst>
          </p:cNvPr>
          <p:cNvPicPr>
            <a:picLocks noChangeAspect="1"/>
          </p:cNvPicPr>
          <p:nvPr/>
        </p:nvPicPr>
        <p:blipFill>
          <a:blip r:embed="rId3"/>
          <a:stretch>
            <a:fillRect/>
          </a:stretch>
        </p:blipFill>
        <p:spPr>
          <a:xfrm>
            <a:off x="160333" y="2150346"/>
            <a:ext cx="3817469" cy="3527596"/>
          </a:xfrm>
          <a:prstGeom prst="rect">
            <a:avLst/>
          </a:prstGeom>
        </p:spPr>
      </p:pic>
      <p:sp>
        <p:nvSpPr>
          <p:cNvPr id="44" name="Title 2">
            <a:extLst>
              <a:ext uri="{FF2B5EF4-FFF2-40B4-BE49-F238E27FC236}">
                <a16:creationId xmlns:a16="http://schemas.microsoft.com/office/drawing/2014/main" id="{A47AB4D6-E19C-4549-AAC4-C82D6AEEA81D}"/>
              </a:ext>
            </a:extLst>
          </p:cNvPr>
          <p:cNvSpPr txBox="1">
            <a:spLocks/>
          </p:cNvSpPr>
          <p:nvPr/>
        </p:nvSpPr>
        <p:spPr>
          <a:xfrm>
            <a:off x="371349" y="160233"/>
            <a:ext cx="5406013" cy="527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aleway" panose="020B0003030101060003" pitchFamily="34" charset="0"/>
                <a:ea typeface="+mj-ea"/>
                <a:cs typeface="+mj-cs"/>
              </a:defRPr>
            </a:lvl1pPr>
          </a:lstStyle>
          <a:p>
            <a:r>
              <a:rPr lang="en-US" sz="2667"/>
              <a:t>Functional Capabilities : UOC</a:t>
            </a:r>
            <a:endParaRPr lang="en-US" sz="2667" dirty="0"/>
          </a:p>
        </p:txBody>
      </p:sp>
    </p:spTree>
    <p:extLst>
      <p:ext uri="{BB962C8B-B14F-4D97-AF65-F5344CB8AC3E}">
        <p14:creationId xmlns:p14="http://schemas.microsoft.com/office/powerpoint/2010/main" val="130133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364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CF43F7EF-F517-4A25-BD23-2E9FCD076AAB}"/>
              </a:ext>
            </a:extLst>
          </p:cNvPr>
          <p:cNvSpPr txBox="1">
            <a:spLocks/>
          </p:cNvSpPr>
          <p:nvPr/>
        </p:nvSpPr>
        <p:spPr>
          <a:xfrm>
            <a:off x="524256" y="491260"/>
            <a:ext cx="6594189" cy="162521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400" b="1">
                <a:solidFill>
                  <a:srgbClr val="FFFFFF"/>
                </a:solidFill>
                <a:latin typeface="+mj-lt"/>
                <a:ea typeface="+mj-ea"/>
                <a:cs typeface="+mj-cs"/>
              </a:rPr>
              <a:t>In Summary: Transforming the way we work</a:t>
            </a:r>
          </a:p>
        </p:txBody>
      </p:sp>
      <p:pic>
        <p:nvPicPr>
          <p:cNvPr id="7" name="Picture 6">
            <a:extLst>
              <a:ext uri="{FF2B5EF4-FFF2-40B4-BE49-F238E27FC236}">
                <a16:creationId xmlns:a16="http://schemas.microsoft.com/office/drawing/2014/main" id="{948D2956-CF72-4A63-8CA5-05623657068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4559" r="6352"/>
          <a:stretch/>
        </p:blipFill>
        <p:spPr>
          <a:xfrm>
            <a:off x="327547" y="2454903"/>
            <a:ext cx="7058306" cy="4080254"/>
          </a:xfrm>
          <a:prstGeom prst="rect">
            <a:avLst/>
          </a:prstGeom>
          <a:solidFill>
            <a:schemeClr val="tx2"/>
          </a:solidFill>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DDFD38A5-D87B-4CB8-A408-7B8B85BDA324}"/>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altLang="en-US" sz="1700">
                <a:solidFill>
                  <a:srgbClr val="FFFFFF"/>
                </a:solidFill>
                <a:latin typeface="+mn-lt"/>
              </a:rPr>
              <a:t>Operational performance metrics monitored in real-time</a:t>
            </a:r>
          </a:p>
          <a:p>
            <a:r>
              <a:rPr lang="en-US" altLang="en-US" sz="1700">
                <a:solidFill>
                  <a:srgbClr val="FFFFFF"/>
                </a:solidFill>
                <a:latin typeface="+mn-lt"/>
              </a:rPr>
              <a:t> “Out-of-the-box” Integrated performance management (reports, metrics, analysis, and planning tools in industry specific)</a:t>
            </a:r>
          </a:p>
          <a:p>
            <a:r>
              <a:rPr lang="en-US" altLang="en-US" sz="1700">
                <a:solidFill>
                  <a:srgbClr val="FFFFFF"/>
                </a:solidFill>
                <a:latin typeface="+mn-lt"/>
              </a:rPr>
              <a:t>Enterprise Integration: Leverage existing IT and OT infrastructure investments</a:t>
            </a:r>
          </a:p>
          <a:p>
            <a:r>
              <a:rPr lang="en-US" altLang="en-US" sz="1700">
                <a:solidFill>
                  <a:srgbClr val="FFFFFF"/>
                </a:solidFill>
                <a:latin typeface="+mn-lt"/>
              </a:rPr>
              <a:t>Multi-site performance visibility at the operations level </a:t>
            </a:r>
          </a:p>
          <a:p>
            <a:r>
              <a:rPr lang="en-US" altLang="en-US" sz="1700">
                <a:solidFill>
                  <a:srgbClr val="FFFFFF"/>
                </a:solidFill>
                <a:latin typeface="+mn-lt"/>
              </a:rPr>
              <a:t>Delivers consistent view of the business across functional groups</a:t>
            </a:r>
          </a:p>
          <a:p>
            <a:r>
              <a:rPr lang="en-US" altLang="en-US" sz="1700">
                <a:solidFill>
                  <a:srgbClr val="FFFFFF"/>
                </a:solidFill>
                <a:latin typeface="+mn-lt"/>
              </a:rPr>
              <a:t>Hierarchies of linked objectives, KPIs, targets, plans and alerts</a:t>
            </a:r>
          </a:p>
          <a:p>
            <a:endParaRPr lang="en-US" sz="1700">
              <a:solidFill>
                <a:srgbClr val="FFFFFF"/>
              </a:solidFill>
              <a:latin typeface="+mn-lt"/>
            </a:endParaRPr>
          </a:p>
        </p:txBody>
      </p:sp>
    </p:spTree>
    <p:extLst>
      <p:ext uri="{BB962C8B-B14F-4D97-AF65-F5344CB8AC3E}">
        <p14:creationId xmlns:p14="http://schemas.microsoft.com/office/powerpoint/2010/main" val="308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34164" y="2754769"/>
            <a:ext cx="5576799" cy="1583277"/>
          </a:xfrm>
        </p:spPr>
        <p:txBody>
          <a:bodyPr>
            <a:normAutofit/>
          </a:bodyPr>
          <a:lstStyle/>
          <a:p>
            <a:pPr algn="ctr"/>
            <a:r>
              <a:rPr lang="en-US" sz="2400" dirty="0"/>
              <a:t>The right infrastructure to power </a:t>
            </a:r>
            <a:r>
              <a:rPr lang="en-US" sz="2400"/>
              <a:t>your transformation</a:t>
            </a:r>
            <a:endParaRPr lang="en-US" sz="2400" dirty="0"/>
          </a:p>
        </p:txBody>
      </p:sp>
      <p:sp>
        <p:nvSpPr>
          <p:cNvPr id="2" name="Text Placeholder 1">
            <a:extLst>
              <a:ext uri="{FF2B5EF4-FFF2-40B4-BE49-F238E27FC236}">
                <a16:creationId xmlns:a16="http://schemas.microsoft.com/office/drawing/2014/main" id="{E9DA99EB-B401-4D4D-BDD2-908A7B3B92F1}"/>
              </a:ext>
            </a:extLst>
          </p:cNvPr>
          <p:cNvSpPr>
            <a:spLocks noGrp="1"/>
          </p:cNvSpPr>
          <p:nvPr>
            <p:ph type="body" sz="quarter" idx="10"/>
          </p:nvPr>
        </p:nvSpPr>
        <p:spPr/>
        <p:txBody>
          <a:bodyPr/>
          <a:lstStyle/>
          <a:p>
            <a:endParaRPr lang="en-SG" dirty="0"/>
          </a:p>
        </p:txBody>
      </p:sp>
      <p:sp>
        <p:nvSpPr>
          <p:cNvPr id="3" name="Text Placeholder 2">
            <a:extLst>
              <a:ext uri="{FF2B5EF4-FFF2-40B4-BE49-F238E27FC236}">
                <a16:creationId xmlns:a16="http://schemas.microsoft.com/office/drawing/2014/main" id="{FA490B0B-B8BA-485A-9DED-0C086D15A167}"/>
              </a:ext>
            </a:extLst>
          </p:cNvPr>
          <p:cNvSpPr>
            <a:spLocks noGrp="1"/>
          </p:cNvSpPr>
          <p:nvPr>
            <p:ph type="body" sz="quarter" idx="11"/>
          </p:nvPr>
        </p:nvSpPr>
        <p:spPr/>
        <p:txBody>
          <a:bodyPr/>
          <a:lstStyle/>
          <a:p>
            <a:r>
              <a:rPr lang="en-SG" dirty="0"/>
              <a:t>Xyvier Goh </a:t>
            </a:r>
            <a:r>
              <a:rPr lang="en-SG" dirty="0" err="1"/>
              <a:t>Junxian</a:t>
            </a:r>
            <a:endParaRPr lang="en-SG" dirty="0"/>
          </a:p>
        </p:txBody>
      </p:sp>
    </p:spTree>
    <p:extLst>
      <p:ext uri="{BB962C8B-B14F-4D97-AF65-F5344CB8AC3E}">
        <p14:creationId xmlns:p14="http://schemas.microsoft.com/office/powerpoint/2010/main" val="809358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water, sun, man&#10;&#10;Description automatically generated">
            <a:extLst>
              <a:ext uri="{FF2B5EF4-FFF2-40B4-BE49-F238E27FC236}">
                <a16:creationId xmlns:a16="http://schemas.microsoft.com/office/drawing/2014/main" id="{70A27A83-007D-401A-9ADF-17FE0723F434}"/>
              </a:ext>
            </a:extLst>
          </p:cNvPr>
          <p:cNvPicPr>
            <a:picLocks noChangeAspect="1"/>
          </p:cNvPicPr>
          <p:nvPr/>
        </p:nvPicPr>
        <p:blipFill>
          <a:blip r:embed="rId3"/>
          <a:stretch>
            <a:fillRect/>
          </a:stretch>
        </p:blipFill>
        <p:spPr>
          <a:xfrm>
            <a:off x="1" y="-16557"/>
            <a:ext cx="12191997" cy="7795844"/>
          </a:xfrm>
          <a:prstGeom prst="rect">
            <a:avLst/>
          </a:prstGeom>
        </p:spPr>
      </p:pic>
      <p:sp>
        <p:nvSpPr>
          <p:cNvPr id="5" name="Rectangle 4">
            <a:extLst>
              <a:ext uri="{FF2B5EF4-FFF2-40B4-BE49-F238E27FC236}">
                <a16:creationId xmlns:a16="http://schemas.microsoft.com/office/drawing/2014/main" id="{90CF9621-2024-4D3C-A9A7-B6D52404A0C1}"/>
              </a:ext>
            </a:extLst>
          </p:cNvPr>
          <p:cNvSpPr/>
          <p:nvPr/>
        </p:nvSpPr>
        <p:spPr>
          <a:xfrm>
            <a:off x="1" y="5728892"/>
            <a:ext cx="12192000" cy="731520"/>
          </a:xfrm>
          <a:prstGeom prst="rect">
            <a:avLst/>
          </a:prstGeom>
          <a:solidFill>
            <a:schemeClr val="tx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Limited access, bandwidth and skills</a:t>
            </a:r>
          </a:p>
        </p:txBody>
      </p:sp>
      <p:sp>
        <p:nvSpPr>
          <p:cNvPr id="6" name="Title 2">
            <a:extLst>
              <a:ext uri="{FF2B5EF4-FFF2-40B4-BE49-F238E27FC236}">
                <a16:creationId xmlns:a16="http://schemas.microsoft.com/office/drawing/2014/main" id="{A83F809C-CBB7-4F3E-BDC0-D8BE07973274}"/>
              </a:ext>
            </a:extLst>
          </p:cNvPr>
          <p:cNvSpPr txBox="1">
            <a:spLocks/>
          </p:cNvSpPr>
          <p:nvPr/>
        </p:nvSpPr>
        <p:spPr>
          <a:xfrm>
            <a:off x="-1" y="52000"/>
            <a:ext cx="12191999"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aleway" panose="020B0003030101060003" pitchFamily="34" charset="0"/>
                <a:ea typeface="+mj-ea"/>
                <a:cs typeface="+mj-cs"/>
              </a:defRPr>
            </a:lvl1pPr>
          </a:lstStyle>
          <a:p>
            <a:pPr algn="ctr"/>
            <a:r>
              <a:rPr lang="en-US" dirty="0">
                <a:solidFill>
                  <a:schemeClr val="bg1"/>
                </a:solidFill>
              </a:rPr>
              <a:t>Increasing Demand for High Availability </a:t>
            </a:r>
          </a:p>
        </p:txBody>
      </p:sp>
    </p:spTree>
    <p:extLst>
      <p:ext uri="{BB962C8B-B14F-4D97-AF65-F5344CB8AC3E}">
        <p14:creationId xmlns:p14="http://schemas.microsoft.com/office/powerpoint/2010/main" val="41602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smoke.png">
            <a:extLst>
              <a:ext uri="{FF2B5EF4-FFF2-40B4-BE49-F238E27FC236}">
                <a16:creationId xmlns:a16="http://schemas.microsoft.com/office/drawing/2014/main" id="{CDD718A0-2BE7-468C-BB33-474C3990A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967"/>
          <a:stretch>
            <a:fillRect/>
          </a:stretch>
        </p:blipFill>
        <p:spPr bwMode="auto">
          <a:xfrm>
            <a:off x="4572000" y="1604965"/>
            <a:ext cx="831851"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Picture 531" descr="servertall-grey.png">
            <a:extLst>
              <a:ext uri="{FF2B5EF4-FFF2-40B4-BE49-F238E27FC236}">
                <a16:creationId xmlns:a16="http://schemas.microsoft.com/office/drawing/2014/main" id="{92AFE272-BA82-4D2C-A3C7-88E7BCB1B61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69717" y="1910895"/>
            <a:ext cx="389577" cy="746420"/>
          </a:xfrm>
          <a:prstGeom prst="rect">
            <a:avLst/>
          </a:prstGeom>
        </p:spPr>
      </p:pic>
      <p:pic>
        <p:nvPicPr>
          <p:cNvPr id="530" name="Picture 529" descr="small server-grey.png">
            <a:extLst>
              <a:ext uri="{FF2B5EF4-FFF2-40B4-BE49-F238E27FC236}">
                <a16:creationId xmlns:a16="http://schemas.microsoft.com/office/drawing/2014/main" id="{50539D72-FC3A-44C3-B0AF-72F9E6037EF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990372" y="2068999"/>
            <a:ext cx="529061" cy="588316"/>
          </a:xfrm>
          <a:prstGeom prst="rect">
            <a:avLst/>
          </a:prstGeom>
        </p:spPr>
      </p:pic>
      <p:sp>
        <p:nvSpPr>
          <p:cNvPr id="536" name="Rectangle 535">
            <a:extLst>
              <a:ext uri="{FF2B5EF4-FFF2-40B4-BE49-F238E27FC236}">
                <a16:creationId xmlns:a16="http://schemas.microsoft.com/office/drawing/2014/main" id="{5F7388F2-D35F-4714-A68D-7E5C0E969565}"/>
              </a:ext>
            </a:extLst>
          </p:cNvPr>
          <p:cNvSpPr/>
          <p:nvPr/>
        </p:nvSpPr>
        <p:spPr>
          <a:xfrm>
            <a:off x="-4764" y="4830764"/>
            <a:ext cx="12192000" cy="12827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462" name="Straight Connector 496">
            <a:extLst>
              <a:ext uri="{FF2B5EF4-FFF2-40B4-BE49-F238E27FC236}">
                <a16:creationId xmlns:a16="http://schemas.microsoft.com/office/drawing/2014/main" id="{C14745BB-6E83-4AFF-BAA1-76742734234B}"/>
              </a:ext>
            </a:extLst>
          </p:cNvPr>
          <p:cNvCxnSpPr>
            <a:cxnSpLocks noChangeShapeType="1"/>
          </p:cNvCxnSpPr>
          <p:nvPr/>
        </p:nvCxnSpPr>
        <p:spPr bwMode="auto">
          <a:xfrm>
            <a:off x="6259513" y="2649539"/>
            <a:ext cx="0" cy="190500"/>
          </a:xfrm>
          <a:prstGeom prst="line">
            <a:avLst/>
          </a:prstGeom>
          <a:noFill/>
          <a:ln w="28575">
            <a:solidFill>
              <a:schemeClr val="tx2"/>
            </a:solidFill>
            <a:miter lim="800000"/>
            <a:headEnd/>
            <a:tailEnd/>
          </a:ln>
        </p:spPr>
      </p:cxnSp>
      <p:cxnSp>
        <p:nvCxnSpPr>
          <p:cNvPr id="19463" name="Straight Connector 486">
            <a:extLst>
              <a:ext uri="{FF2B5EF4-FFF2-40B4-BE49-F238E27FC236}">
                <a16:creationId xmlns:a16="http://schemas.microsoft.com/office/drawing/2014/main" id="{B81E8C9E-CD8A-4896-8EB2-BEEB8A8F9F63}"/>
              </a:ext>
            </a:extLst>
          </p:cNvPr>
          <p:cNvCxnSpPr>
            <a:cxnSpLocks noChangeShapeType="1"/>
          </p:cNvCxnSpPr>
          <p:nvPr/>
        </p:nvCxnSpPr>
        <p:spPr bwMode="auto">
          <a:xfrm>
            <a:off x="6988175" y="2649539"/>
            <a:ext cx="0" cy="190500"/>
          </a:xfrm>
          <a:prstGeom prst="line">
            <a:avLst/>
          </a:prstGeom>
          <a:noFill/>
          <a:ln w="28575">
            <a:solidFill>
              <a:schemeClr val="tx2"/>
            </a:solidFill>
            <a:miter lim="800000"/>
            <a:headEnd/>
            <a:tailEnd/>
          </a:ln>
        </p:spPr>
      </p:cxnSp>
      <p:cxnSp>
        <p:nvCxnSpPr>
          <p:cNvPr id="19464" name="Straight Connector 473">
            <a:extLst>
              <a:ext uri="{FF2B5EF4-FFF2-40B4-BE49-F238E27FC236}">
                <a16:creationId xmlns:a16="http://schemas.microsoft.com/office/drawing/2014/main" id="{D3989FCD-40EB-4AEA-99EC-A8CE51F827D9}"/>
              </a:ext>
            </a:extLst>
          </p:cNvPr>
          <p:cNvCxnSpPr>
            <a:cxnSpLocks noChangeShapeType="1"/>
          </p:cNvCxnSpPr>
          <p:nvPr/>
        </p:nvCxnSpPr>
        <p:spPr bwMode="auto">
          <a:xfrm>
            <a:off x="7700963" y="2649539"/>
            <a:ext cx="0" cy="190500"/>
          </a:xfrm>
          <a:prstGeom prst="line">
            <a:avLst/>
          </a:prstGeom>
          <a:noFill/>
          <a:ln w="28575">
            <a:solidFill>
              <a:schemeClr val="tx2"/>
            </a:solidFill>
            <a:miter lim="800000"/>
            <a:headEnd/>
            <a:tailEnd/>
          </a:ln>
        </p:spPr>
      </p:cxnSp>
      <p:cxnSp>
        <p:nvCxnSpPr>
          <p:cNvPr id="19465" name="Straight Connector 463">
            <a:extLst>
              <a:ext uri="{FF2B5EF4-FFF2-40B4-BE49-F238E27FC236}">
                <a16:creationId xmlns:a16="http://schemas.microsoft.com/office/drawing/2014/main" id="{6B959387-9C6B-4C04-B1A8-BEC2AD3C2FEE}"/>
              </a:ext>
            </a:extLst>
          </p:cNvPr>
          <p:cNvCxnSpPr>
            <a:cxnSpLocks noChangeShapeType="1"/>
          </p:cNvCxnSpPr>
          <p:nvPr/>
        </p:nvCxnSpPr>
        <p:spPr bwMode="auto">
          <a:xfrm>
            <a:off x="8407400" y="2649539"/>
            <a:ext cx="0" cy="190500"/>
          </a:xfrm>
          <a:prstGeom prst="line">
            <a:avLst/>
          </a:prstGeom>
          <a:noFill/>
          <a:ln w="28575">
            <a:solidFill>
              <a:schemeClr val="tx2"/>
            </a:solidFill>
            <a:miter lim="800000"/>
            <a:headEnd/>
            <a:tailEnd/>
          </a:ln>
        </p:spPr>
      </p:cxnSp>
      <p:cxnSp>
        <p:nvCxnSpPr>
          <p:cNvPr id="19466" name="Straight Connector 453">
            <a:extLst>
              <a:ext uri="{FF2B5EF4-FFF2-40B4-BE49-F238E27FC236}">
                <a16:creationId xmlns:a16="http://schemas.microsoft.com/office/drawing/2014/main" id="{D611D8D7-D554-4E85-9189-9705D3D398CF}"/>
              </a:ext>
            </a:extLst>
          </p:cNvPr>
          <p:cNvCxnSpPr>
            <a:cxnSpLocks noChangeShapeType="1"/>
          </p:cNvCxnSpPr>
          <p:nvPr/>
        </p:nvCxnSpPr>
        <p:spPr bwMode="auto">
          <a:xfrm>
            <a:off x="9123363" y="2649539"/>
            <a:ext cx="0" cy="190500"/>
          </a:xfrm>
          <a:prstGeom prst="line">
            <a:avLst/>
          </a:prstGeom>
          <a:noFill/>
          <a:ln w="28575">
            <a:solidFill>
              <a:schemeClr val="tx2"/>
            </a:solidFill>
            <a:miter lim="800000"/>
            <a:headEnd/>
            <a:tailEnd/>
          </a:ln>
        </p:spPr>
      </p:cxnSp>
      <p:cxnSp>
        <p:nvCxnSpPr>
          <p:cNvPr id="19467" name="Straight Connector 443">
            <a:extLst>
              <a:ext uri="{FF2B5EF4-FFF2-40B4-BE49-F238E27FC236}">
                <a16:creationId xmlns:a16="http://schemas.microsoft.com/office/drawing/2014/main" id="{7923E4F0-8016-4354-AE2D-B6991C9B72C5}"/>
              </a:ext>
            </a:extLst>
          </p:cNvPr>
          <p:cNvCxnSpPr>
            <a:cxnSpLocks noChangeShapeType="1"/>
          </p:cNvCxnSpPr>
          <p:nvPr/>
        </p:nvCxnSpPr>
        <p:spPr bwMode="auto">
          <a:xfrm>
            <a:off x="9815513" y="2649539"/>
            <a:ext cx="0" cy="190500"/>
          </a:xfrm>
          <a:prstGeom prst="line">
            <a:avLst/>
          </a:prstGeom>
          <a:noFill/>
          <a:ln w="28575">
            <a:solidFill>
              <a:schemeClr val="tx2"/>
            </a:solidFill>
            <a:miter lim="800000"/>
            <a:headEnd/>
            <a:tailEnd/>
          </a:ln>
        </p:spPr>
      </p:cxnSp>
      <p:cxnSp>
        <p:nvCxnSpPr>
          <p:cNvPr id="19468" name="Straight Connector 1793">
            <a:extLst>
              <a:ext uri="{FF2B5EF4-FFF2-40B4-BE49-F238E27FC236}">
                <a16:creationId xmlns:a16="http://schemas.microsoft.com/office/drawing/2014/main" id="{3BB75363-13A9-416F-95D4-FEBF8C6DF7FC}"/>
              </a:ext>
            </a:extLst>
          </p:cNvPr>
          <p:cNvCxnSpPr>
            <a:cxnSpLocks noChangeShapeType="1"/>
          </p:cNvCxnSpPr>
          <p:nvPr/>
        </p:nvCxnSpPr>
        <p:spPr bwMode="auto">
          <a:xfrm>
            <a:off x="3508375" y="2644775"/>
            <a:ext cx="0" cy="190500"/>
          </a:xfrm>
          <a:prstGeom prst="line">
            <a:avLst/>
          </a:prstGeom>
          <a:noFill/>
          <a:ln w="28575">
            <a:solidFill>
              <a:schemeClr val="tx2"/>
            </a:solidFill>
            <a:miter lim="800000"/>
            <a:headEnd/>
            <a:tailEnd/>
          </a:ln>
          <a:extLst>
            <a:ext uri="{909E8E84-426E-40DD-AFC4-6F175D3DCCD1}">
              <a14:hiddenFill xmlns:a14="http://schemas.microsoft.com/office/drawing/2010/main">
                <a:noFill/>
              </a14:hiddenFill>
            </a:ext>
          </a:extLst>
        </p:spPr>
      </p:cxnSp>
      <p:cxnSp>
        <p:nvCxnSpPr>
          <p:cNvPr id="19469" name="Straight Connector 1792">
            <a:extLst>
              <a:ext uri="{FF2B5EF4-FFF2-40B4-BE49-F238E27FC236}">
                <a16:creationId xmlns:a16="http://schemas.microsoft.com/office/drawing/2014/main" id="{CFB8EE87-6330-448D-97BA-5579558DC76A}"/>
              </a:ext>
            </a:extLst>
          </p:cNvPr>
          <p:cNvCxnSpPr>
            <a:cxnSpLocks noChangeShapeType="1"/>
          </p:cNvCxnSpPr>
          <p:nvPr/>
        </p:nvCxnSpPr>
        <p:spPr bwMode="auto">
          <a:xfrm>
            <a:off x="2373313" y="2657476"/>
            <a:ext cx="0" cy="182563"/>
          </a:xfrm>
          <a:prstGeom prst="line">
            <a:avLst/>
          </a:prstGeom>
          <a:noFill/>
          <a:ln w="28575">
            <a:solidFill>
              <a:schemeClr val="tx2"/>
            </a:solidFill>
            <a:miter lim="800000"/>
            <a:headEnd/>
            <a:tailEnd/>
          </a:ln>
          <a:extLst>
            <a:ext uri="{909E8E84-426E-40DD-AFC4-6F175D3DCCD1}">
              <a14:hiddenFill xmlns:a14="http://schemas.microsoft.com/office/drawing/2010/main">
                <a:noFill/>
              </a14:hiddenFill>
            </a:ext>
          </a:extLst>
        </p:spPr>
      </p:cxnSp>
      <p:cxnSp>
        <p:nvCxnSpPr>
          <p:cNvPr id="19470" name="Straight Connector 1231">
            <a:extLst>
              <a:ext uri="{FF2B5EF4-FFF2-40B4-BE49-F238E27FC236}">
                <a16:creationId xmlns:a16="http://schemas.microsoft.com/office/drawing/2014/main" id="{00927365-1D20-46D5-B596-891687EDD58D}"/>
              </a:ext>
            </a:extLst>
          </p:cNvPr>
          <p:cNvCxnSpPr>
            <a:cxnSpLocks noChangeShapeType="1"/>
          </p:cNvCxnSpPr>
          <p:nvPr/>
        </p:nvCxnSpPr>
        <p:spPr bwMode="auto">
          <a:xfrm>
            <a:off x="5688013" y="2835275"/>
            <a:ext cx="1587" cy="247651"/>
          </a:xfrm>
          <a:prstGeom prst="line">
            <a:avLst/>
          </a:prstGeom>
          <a:noFill/>
          <a:ln w="28575">
            <a:solidFill>
              <a:srgbClr val="3B73B9"/>
            </a:solidFill>
            <a:miter lim="800000"/>
            <a:headEnd/>
            <a:tailEnd/>
          </a:ln>
          <a:extLst>
            <a:ext uri="{909E8E84-426E-40DD-AFC4-6F175D3DCCD1}">
              <a14:hiddenFill xmlns:a14="http://schemas.microsoft.com/office/drawing/2010/main">
                <a:noFill/>
              </a14:hiddenFill>
            </a:ext>
          </a:extLst>
        </p:spPr>
      </p:cxnSp>
      <p:cxnSp>
        <p:nvCxnSpPr>
          <p:cNvPr id="19471" name="Straight Connector 1232">
            <a:extLst>
              <a:ext uri="{FF2B5EF4-FFF2-40B4-BE49-F238E27FC236}">
                <a16:creationId xmlns:a16="http://schemas.microsoft.com/office/drawing/2014/main" id="{B9034FCA-E849-4204-BF77-EBCC79162D6B}"/>
              </a:ext>
            </a:extLst>
          </p:cNvPr>
          <p:cNvCxnSpPr>
            <a:cxnSpLocks noChangeShapeType="1"/>
          </p:cNvCxnSpPr>
          <p:nvPr/>
        </p:nvCxnSpPr>
        <p:spPr bwMode="auto">
          <a:xfrm flipH="1">
            <a:off x="2363788" y="2822575"/>
            <a:ext cx="7451725" cy="0"/>
          </a:xfrm>
          <a:prstGeom prst="line">
            <a:avLst/>
          </a:prstGeom>
          <a:noFill/>
          <a:ln w="28575">
            <a:solidFill>
              <a:schemeClr val="tx2"/>
            </a:solidFill>
            <a:miter lim="800000"/>
            <a:headEnd/>
            <a:tailEnd/>
          </a:ln>
          <a:extLst>
            <a:ext uri="{909E8E84-426E-40DD-AFC4-6F175D3DCCD1}">
              <a14:hiddenFill xmlns:a14="http://schemas.microsoft.com/office/drawing/2010/main">
                <a:noFill/>
              </a14:hiddenFill>
            </a:ext>
          </a:extLst>
        </p:spPr>
      </p:cxnSp>
      <p:cxnSp>
        <p:nvCxnSpPr>
          <p:cNvPr id="19472" name="Straight Connector 1560">
            <a:extLst>
              <a:ext uri="{FF2B5EF4-FFF2-40B4-BE49-F238E27FC236}">
                <a16:creationId xmlns:a16="http://schemas.microsoft.com/office/drawing/2014/main" id="{C5244038-63A2-4FFD-84EA-393AD7EE1AF9}"/>
              </a:ext>
            </a:extLst>
          </p:cNvPr>
          <p:cNvCxnSpPr>
            <a:cxnSpLocks noChangeShapeType="1"/>
          </p:cNvCxnSpPr>
          <p:nvPr/>
        </p:nvCxnSpPr>
        <p:spPr bwMode="auto">
          <a:xfrm>
            <a:off x="6807200" y="2835276"/>
            <a:ext cx="0" cy="238125"/>
          </a:xfrm>
          <a:prstGeom prst="line">
            <a:avLst/>
          </a:prstGeom>
          <a:noFill/>
          <a:ln w="28575">
            <a:solidFill>
              <a:srgbClr val="3B73B9"/>
            </a:solidFill>
            <a:miter lim="800000"/>
            <a:headEnd/>
            <a:tailEnd/>
          </a:ln>
          <a:extLst>
            <a:ext uri="{909E8E84-426E-40DD-AFC4-6F175D3DCCD1}">
              <a14:hiddenFill xmlns:a14="http://schemas.microsoft.com/office/drawing/2010/main">
                <a:noFill/>
              </a14:hiddenFill>
            </a:ext>
          </a:extLst>
        </p:spPr>
      </p:cxnSp>
      <p:sp>
        <p:nvSpPr>
          <p:cNvPr id="18" name="ZoneTexte 1213">
            <a:extLst>
              <a:ext uri="{FF2B5EF4-FFF2-40B4-BE49-F238E27FC236}">
                <a16:creationId xmlns:a16="http://schemas.microsoft.com/office/drawing/2014/main" id="{4C33DDB7-4672-4997-9596-988B4B04ACB8}"/>
              </a:ext>
            </a:extLst>
          </p:cNvPr>
          <p:cNvSpPr txBox="1">
            <a:spLocks noChangeArrowheads="1"/>
          </p:cNvSpPr>
          <p:nvPr/>
        </p:nvSpPr>
        <p:spPr bwMode="auto">
          <a:xfrm>
            <a:off x="1606550" y="1030288"/>
            <a:ext cx="1493839" cy="738664"/>
          </a:xfrm>
          <a:prstGeom prst="rect">
            <a:avLst/>
          </a:prstGeom>
          <a:solidFill>
            <a:srgbClr val="FFFFFF"/>
          </a:solidFill>
          <a:ln>
            <a:noFill/>
          </a:ln>
          <a:extLst>
            <a:ext uri="{91240B29-F687-4f45-9708-019B960494DF}"/>
          </a:extLst>
        </p:spPr>
        <p:txBody>
          <a:bodyPr>
            <a:spAutoFit/>
          </a:bodyPr>
          <a:lstStyle>
            <a:lvl1pPr marL="12700">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defTabSz="457178">
              <a:defRPr/>
            </a:pPr>
            <a:r>
              <a:rPr lang="en-US" altLang="en-US" sz="1400" b="1" dirty="0">
                <a:solidFill>
                  <a:schemeClr val="tx1">
                    <a:lumMod val="90000"/>
                    <a:lumOff val="10000"/>
                  </a:schemeClr>
                </a:solidFill>
                <a:latin typeface="+mj-lt"/>
              </a:rPr>
              <a:t>Primary </a:t>
            </a:r>
            <a:br>
              <a:rPr lang="en-US" altLang="en-US" sz="1400" b="1" dirty="0">
                <a:solidFill>
                  <a:schemeClr val="tx1">
                    <a:lumMod val="90000"/>
                    <a:lumOff val="10000"/>
                  </a:schemeClr>
                </a:solidFill>
                <a:latin typeface="+mj-lt"/>
              </a:rPr>
            </a:br>
            <a:r>
              <a:rPr lang="en-US" altLang="en-US" sz="1400" b="1" dirty="0">
                <a:solidFill>
                  <a:schemeClr val="tx1">
                    <a:lumMod val="90000"/>
                    <a:lumOff val="10000"/>
                  </a:schemeClr>
                </a:solidFill>
                <a:latin typeface="+mj-lt"/>
              </a:rPr>
              <a:t>SCADA</a:t>
            </a:r>
            <a:br>
              <a:rPr lang="en-US" altLang="en-US" sz="1400" b="1" dirty="0">
                <a:solidFill>
                  <a:schemeClr val="tx1">
                    <a:lumMod val="90000"/>
                    <a:lumOff val="10000"/>
                  </a:schemeClr>
                </a:solidFill>
                <a:latin typeface="+mj-lt"/>
              </a:rPr>
            </a:br>
            <a:r>
              <a:rPr lang="en-US" altLang="en-US" sz="1400" b="1" dirty="0">
                <a:solidFill>
                  <a:schemeClr val="tx1">
                    <a:lumMod val="90000"/>
                    <a:lumOff val="10000"/>
                  </a:schemeClr>
                </a:solidFill>
                <a:latin typeface="+mj-lt"/>
              </a:rPr>
              <a:t>server</a:t>
            </a:r>
            <a:endParaRPr lang="fr-FR" altLang="en-US" sz="1400" b="1" dirty="0">
              <a:solidFill>
                <a:schemeClr val="tx1">
                  <a:lumMod val="90000"/>
                  <a:lumOff val="10000"/>
                </a:schemeClr>
              </a:solidFill>
              <a:latin typeface="+mj-lt"/>
            </a:endParaRPr>
          </a:p>
        </p:txBody>
      </p:sp>
      <p:sp>
        <p:nvSpPr>
          <p:cNvPr id="19" name="ZoneTexte 1211">
            <a:extLst>
              <a:ext uri="{FF2B5EF4-FFF2-40B4-BE49-F238E27FC236}">
                <a16:creationId xmlns:a16="http://schemas.microsoft.com/office/drawing/2014/main" id="{1C6D3B5F-46DC-4E41-9A12-3BBFB96C6EFF}"/>
              </a:ext>
            </a:extLst>
          </p:cNvPr>
          <p:cNvSpPr txBox="1">
            <a:spLocks noChangeArrowheads="1"/>
          </p:cNvSpPr>
          <p:nvPr/>
        </p:nvSpPr>
        <p:spPr bwMode="auto">
          <a:xfrm>
            <a:off x="7488239" y="1651001"/>
            <a:ext cx="1792287" cy="307777"/>
          </a:xfrm>
          <a:prstGeom prst="rect">
            <a:avLst/>
          </a:prstGeom>
          <a:noFill/>
          <a:ln>
            <a:noFill/>
          </a:ln>
          <a:extLst>
            <a:ext uri="{909E8E84-426E-40dd-AFC4-6F175D3DCCD1}"/>
            <a:ext uri="{91240B29-F687-4f45-9708-019B960494DF}"/>
          </a:extLst>
        </p:spPr>
        <p:txBody>
          <a:bodyPr>
            <a:spAutoFit/>
          </a:bodyPr>
          <a:lstStyle>
            <a:lvl1pPr marL="12700">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defTabSz="457178">
              <a:defRPr/>
            </a:pPr>
            <a:r>
              <a:rPr lang="en-US" altLang="en-US" sz="1400" b="1" dirty="0">
                <a:solidFill>
                  <a:schemeClr val="tx1">
                    <a:lumMod val="90000"/>
                    <a:lumOff val="10000"/>
                  </a:schemeClr>
                </a:solidFill>
                <a:latin typeface="+mj-lt"/>
              </a:rPr>
              <a:t>Thick clients</a:t>
            </a:r>
            <a:endParaRPr lang="fr-FR" altLang="en-US" sz="1400" b="1" dirty="0">
              <a:solidFill>
                <a:schemeClr val="tx1">
                  <a:lumMod val="90000"/>
                  <a:lumOff val="10000"/>
                </a:schemeClr>
              </a:solidFill>
              <a:latin typeface="+mj-lt"/>
            </a:endParaRPr>
          </a:p>
        </p:txBody>
      </p:sp>
      <p:cxnSp>
        <p:nvCxnSpPr>
          <p:cNvPr id="19475" name="Straight Connector 1794">
            <a:extLst>
              <a:ext uri="{FF2B5EF4-FFF2-40B4-BE49-F238E27FC236}">
                <a16:creationId xmlns:a16="http://schemas.microsoft.com/office/drawing/2014/main" id="{720C4487-F191-40F9-BF59-9C4CC50AFDB7}"/>
              </a:ext>
            </a:extLst>
          </p:cNvPr>
          <p:cNvCxnSpPr>
            <a:cxnSpLocks noChangeShapeType="1"/>
          </p:cNvCxnSpPr>
          <p:nvPr/>
        </p:nvCxnSpPr>
        <p:spPr bwMode="auto">
          <a:xfrm>
            <a:off x="4778375" y="2649539"/>
            <a:ext cx="0" cy="190500"/>
          </a:xfrm>
          <a:prstGeom prst="line">
            <a:avLst/>
          </a:prstGeom>
          <a:noFill/>
          <a:ln w="28575">
            <a:solidFill>
              <a:schemeClr val="tx2"/>
            </a:solidFill>
            <a:miter lim="800000"/>
            <a:headEnd/>
            <a:tailEnd/>
          </a:ln>
          <a:extLst>
            <a:ext uri="{909E8E84-426E-40DD-AFC4-6F175D3DCCD1}">
              <a14:hiddenFill xmlns:a14="http://schemas.microsoft.com/office/drawing/2010/main">
                <a:noFill/>
              </a14:hiddenFill>
            </a:ext>
          </a:extLst>
        </p:spPr>
      </p:cxnSp>
      <p:sp>
        <p:nvSpPr>
          <p:cNvPr id="23" name="ZoneTexte 1213">
            <a:extLst>
              <a:ext uri="{FF2B5EF4-FFF2-40B4-BE49-F238E27FC236}">
                <a16:creationId xmlns:a16="http://schemas.microsoft.com/office/drawing/2014/main" id="{F791643D-72AA-4699-B961-B89111DFACDA}"/>
              </a:ext>
            </a:extLst>
          </p:cNvPr>
          <p:cNvSpPr txBox="1">
            <a:spLocks noChangeArrowheads="1"/>
          </p:cNvSpPr>
          <p:nvPr/>
        </p:nvSpPr>
        <p:spPr bwMode="auto">
          <a:xfrm>
            <a:off x="2965450" y="1042988"/>
            <a:ext cx="1047751" cy="738664"/>
          </a:xfrm>
          <a:prstGeom prst="rect">
            <a:avLst/>
          </a:prstGeom>
          <a:solidFill>
            <a:srgbClr val="FFFFFF"/>
          </a:solidFill>
          <a:ln>
            <a:noFill/>
          </a:ln>
          <a:extLst>
            <a:ext uri="{91240B29-F687-4f45-9708-019B960494DF}"/>
          </a:extLst>
        </p:spPr>
        <p:txBody>
          <a:bodyPr>
            <a:spAutoFit/>
          </a:bodyPr>
          <a:lstStyle>
            <a:lvl1pPr marL="12700">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defTabSz="457178">
              <a:defRPr/>
            </a:pPr>
            <a:r>
              <a:rPr lang="en-US" altLang="en-US" sz="1400" b="1" dirty="0">
                <a:solidFill>
                  <a:schemeClr val="tx1">
                    <a:lumMod val="90000"/>
                    <a:lumOff val="10000"/>
                  </a:schemeClr>
                </a:solidFill>
                <a:latin typeface="+mj-lt"/>
              </a:rPr>
              <a:t>Backup</a:t>
            </a:r>
            <a:br>
              <a:rPr lang="en-US" altLang="en-US" sz="1400" b="1" dirty="0">
                <a:solidFill>
                  <a:schemeClr val="tx1">
                    <a:lumMod val="90000"/>
                    <a:lumOff val="10000"/>
                  </a:schemeClr>
                </a:solidFill>
                <a:latin typeface="+mj-lt"/>
              </a:rPr>
            </a:br>
            <a:r>
              <a:rPr lang="en-US" altLang="en-US" sz="1400" b="1" dirty="0">
                <a:solidFill>
                  <a:schemeClr val="tx1">
                    <a:lumMod val="90000"/>
                    <a:lumOff val="10000"/>
                  </a:schemeClr>
                </a:solidFill>
                <a:latin typeface="+mj-lt"/>
              </a:rPr>
              <a:t>SCADA</a:t>
            </a:r>
            <a:br>
              <a:rPr lang="en-US" altLang="en-US" sz="1400" b="1" dirty="0">
                <a:solidFill>
                  <a:schemeClr val="tx1">
                    <a:lumMod val="90000"/>
                    <a:lumOff val="10000"/>
                  </a:schemeClr>
                </a:solidFill>
                <a:latin typeface="+mj-lt"/>
              </a:rPr>
            </a:br>
            <a:r>
              <a:rPr lang="en-US" altLang="en-US" sz="1400" b="1" dirty="0">
                <a:solidFill>
                  <a:schemeClr val="tx1">
                    <a:lumMod val="90000"/>
                    <a:lumOff val="10000"/>
                  </a:schemeClr>
                </a:solidFill>
                <a:latin typeface="+mj-lt"/>
              </a:rPr>
              <a:t>server</a:t>
            </a:r>
            <a:endParaRPr lang="fr-FR" altLang="en-US" sz="1400" b="1" dirty="0">
              <a:solidFill>
                <a:schemeClr val="tx1">
                  <a:lumMod val="90000"/>
                  <a:lumOff val="10000"/>
                </a:schemeClr>
              </a:solidFill>
              <a:latin typeface="+mj-lt"/>
            </a:endParaRPr>
          </a:p>
        </p:txBody>
      </p:sp>
      <p:sp>
        <p:nvSpPr>
          <p:cNvPr id="19477" name="Rectangle 15">
            <a:extLst>
              <a:ext uri="{FF2B5EF4-FFF2-40B4-BE49-F238E27FC236}">
                <a16:creationId xmlns:a16="http://schemas.microsoft.com/office/drawing/2014/main" id="{9A03A63A-0FE7-4B5D-A41C-EF4E125FF6C9}"/>
              </a:ext>
            </a:extLst>
          </p:cNvPr>
          <p:cNvSpPr>
            <a:spLocks noChangeArrowheads="1"/>
          </p:cNvSpPr>
          <p:nvPr/>
        </p:nvSpPr>
        <p:spPr bwMode="auto">
          <a:xfrm>
            <a:off x="5176839" y="3073401"/>
            <a:ext cx="25400" cy="207963"/>
          </a:xfrm>
          <a:prstGeom prst="rect">
            <a:avLst/>
          </a:prstGeom>
          <a:solidFill>
            <a:srgbClr val="3B73B9"/>
          </a:solidFill>
          <a:ln w="0">
            <a:solidFill>
              <a:srgbClr val="3B73B9"/>
            </a:solidFill>
            <a:miter lim="800000"/>
            <a:headEnd/>
            <a:tailEnd/>
          </a:ln>
        </p:spPr>
        <p:txBody>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en-US" sz="1600">
              <a:solidFill>
                <a:srgbClr val="454545"/>
              </a:solidFill>
            </a:endParaRPr>
          </a:p>
        </p:txBody>
      </p:sp>
      <p:cxnSp>
        <p:nvCxnSpPr>
          <p:cNvPr id="19478" name="Straight Connector 660">
            <a:extLst>
              <a:ext uri="{FF2B5EF4-FFF2-40B4-BE49-F238E27FC236}">
                <a16:creationId xmlns:a16="http://schemas.microsoft.com/office/drawing/2014/main" id="{45333185-B16F-4748-B69B-4F5B60F9B1B5}"/>
              </a:ext>
            </a:extLst>
          </p:cNvPr>
          <p:cNvCxnSpPr>
            <a:cxnSpLocks noChangeShapeType="1"/>
          </p:cNvCxnSpPr>
          <p:nvPr/>
        </p:nvCxnSpPr>
        <p:spPr bwMode="auto">
          <a:xfrm flipH="1">
            <a:off x="4875213" y="3082926"/>
            <a:ext cx="3176587" cy="3175"/>
          </a:xfrm>
          <a:prstGeom prst="line">
            <a:avLst/>
          </a:prstGeom>
          <a:noFill/>
          <a:ln w="28575">
            <a:solidFill>
              <a:srgbClr val="3B73B9"/>
            </a:solidFill>
            <a:miter lim="800000"/>
            <a:headEnd/>
            <a:tailEnd/>
          </a:ln>
          <a:extLst>
            <a:ext uri="{909E8E84-426E-40DD-AFC4-6F175D3DCCD1}">
              <a14:hiddenFill xmlns:a14="http://schemas.microsoft.com/office/drawing/2010/main">
                <a:noFill/>
              </a14:hiddenFill>
            </a:ext>
          </a:extLst>
        </p:spPr>
      </p:cxnSp>
      <p:sp>
        <p:nvSpPr>
          <p:cNvPr id="19479" name="Rectangle 15">
            <a:extLst>
              <a:ext uri="{FF2B5EF4-FFF2-40B4-BE49-F238E27FC236}">
                <a16:creationId xmlns:a16="http://schemas.microsoft.com/office/drawing/2014/main" id="{3F6A5B63-1917-4936-8EA5-6AFE9C7B77FB}"/>
              </a:ext>
            </a:extLst>
          </p:cNvPr>
          <p:cNvSpPr>
            <a:spLocks noChangeArrowheads="1"/>
          </p:cNvSpPr>
          <p:nvPr/>
        </p:nvSpPr>
        <p:spPr bwMode="auto">
          <a:xfrm>
            <a:off x="6232526" y="3073401"/>
            <a:ext cx="26988" cy="207963"/>
          </a:xfrm>
          <a:prstGeom prst="rect">
            <a:avLst/>
          </a:prstGeom>
          <a:solidFill>
            <a:srgbClr val="3B73B9"/>
          </a:solidFill>
          <a:ln w="0">
            <a:solidFill>
              <a:srgbClr val="3B73B9"/>
            </a:solidFill>
            <a:miter lim="800000"/>
            <a:headEnd/>
            <a:tailEnd/>
          </a:ln>
        </p:spPr>
        <p:txBody>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en-US" sz="1600">
              <a:solidFill>
                <a:srgbClr val="454545"/>
              </a:solidFill>
            </a:endParaRPr>
          </a:p>
        </p:txBody>
      </p:sp>
      <p:sp>
        <p:nvSpPr>
          <p:cNvPr id="19480" name="Rectangle 15">
            <a:extLst>
              <a:ext uri="{FF2B5EF4-FFF2-40B4-BE49-F238E27FC236}">
                <a16:creationId xmlns:a16="http://schemas.microsoft.com/office/drawing/2014/main" id="{C5081045-B435-43DD-BC0D-3D225F4D4523}"/>
              </a:ext>
            </a:extLst>
          </p:cNvPr>
          <p:cNvSpPr>
            <a:spLocks noChangeArrowheads="1"/>
          </p:cNvSpPr>
          <p:nvPr/>
        </p:nvSpPr>
        <p:spPr bwMode="auto">
          <a:xfrm>
            <a:off x="7305675" y="3073401"/>
            <a:ext cx="25400" cy="207963"/>
          </a:xfrm>
          <a:prstGeom prst="rect">
            <a:avLst/>
          </a:prstGeom>
          <a:solidFill>
            <a:srgbClr val="3B73B9"/>
          </a:solidFill>
          <a:ln w="0">
            <a:solidFill>
              <a:srgbClr val="3B73B9"/>
            </a:solidFill>
            <a:miter lim="800000"/>
            <a:headEnd/>
            <a:tailEnd/>
          </a:ln>
        </p:spPr>
        <p:txBody>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en-US" sz="1600">
              <a:solidFill>
                <a:srgbClr val="454545"/>
              </a:solidFill>
            </a:endParaRPr>
          </a:p>
        </p:txBody>
      </p:sp>
      <p:sp>
        <p:nvSpPr>
          <p:cNvPr id="439" name="ZoneTexte 1220">
            <a:extLst>
              <a:ext uri="{FF2B5EF4-FFF2-40B4-BE49-F238E27FC236}">
                <a16:creationId xmlns:a16="http://schemas.microsoft.com/office/drawing/2014/main" id="{A20FB3C0-B039-4120-B6B9-523C531EB638}"/>
              </a:ext>
            </a:extLst>
          </p:cNvPr>
          <p:cNvSpPr txBox="1">
            <a:spLocks noChangeArrowheads="1"/>
          </p:cNvSpPr>
          <p:nvPr/>
        </p:nvSpPr>
        <p:spPr bwMode="auto">
          <a:xfrm>
            <a:off x="5787397" y="3779840"/>
            <a:ext cx="1245854" cy="307777"/>
          </a:xfrm>
          <a:prstGeom prst="rect">
            <a:avLst/>
          </a:prstGeom>
          <a:noFill/>
          <a:ln>
            <a:noFill/>
          </a:ln>
          <a:extLst>
            <a:ext uri="{909E8E84-426E-40dd-AFC4-6F175D3DCCD1}"/>
            <a:ext uri="{91240B29-F687-4f45-9708-019B960494DF}"/>
          </a:extLst>
        </p:spPr>
        <p:txBody>
          <a:bodyPr wrap="none">
            <a:spAutoFit/>
          </a:bodyPr>
          <a:lstStyle>
            <a:lvl1pPr marL="12700">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defTabSz="457178">
              <a:defRPr/>
            </a:pPr>
            <a:r>
              <a:rPr lang="en-US" altLang="en-US" sz="1400" b="1" dirty="0">
                <a:solidFill>
                  <a:srgbClr val="5D656A"/>
                </a:solidFill>
                <a:latin typeface="+mj-lt"/>
              </a:rPr>
              <a:t>PLC/SCADA</a:t>
            </a:r>
            <a:endParaRPr lang="fr-FR" altLang="en-US" sz="1400" b="1" dirty="0">
              <a:solidFill>
                <a:srgbClr val="5D656A"/>
              </a:solidFill>
              <a:latin typeface="+mj-lt"/>
            </a:endParaRPr>
          </a:p>
        </p:txBody>
      </p:sp>
      <p:sp>
        <p:nvSpPr>
          <p:cNvPr id="22" name="ZoneTexte 1211">
            <a:extLst>
              <a:ext uri="{FF2B5EF4-FFF2-40B4-BE49-F238E27FC236}">
                <a16:creationId xmlns:a16="http://schemas.microsoft.com/office/drawing/2014/main" id="{E9AABFF6-0469-4B10-966B-06DC00592648}"/>
              </a:ext>
            </a:extLst>
          </p:cNvPr>
          <p:cNvSpPr txBox="1">
            <a:spLocks noChangeArrowheads="1"/>
          </p:cNvSpPr>
          <p:nvPr/>
        </p:nvSpPr>
        <p:spPr bwMode="auto">
          <a:xfrm>
            <a:off x="4143375" y="1176339"/>
            <a:ext cx="1265239" cy="523220"/>
          </a:xfrm>
          <a:prstGeom prst="rect">
            <a:avLst/>
          </a:prstGeom>
          <a:noFill/>
          <a:ln>
            <a:noFill/>
          </a:ln>
          <a:extLst>
            <a:ext uri="{91240B29-F687-4f45-9708-019B960494DF}"/>
          </a:extLst>
        </p:spPr>
        <p:txBody>
          <a:bodyPr>
            <a:spAutoFit/>
          </a:bodyPr>
          <a:lstStyle>
            <a:lvl1pPr marL="12700">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defTabSz="457178">
              <a:defRPr/>
            </a:pPr>
            <a:r>
              <a:rPr lang="en-US" altLang="en-US" sz="1400" b="1" dirty="0">
                <a:solidFill>
                  <a:schemeClr val="tx1">
                    <a:lumMod val="90000"/>
                    <a:lumOff val="10000"/>
                  </a:schemeClr>
                </a:solidFill>
                <a:latin typeface="+mj-lt"/>
              </a:rPr>
              <a:t>Historian server</a:t>
            </a:r>
            <a:endParaRPr lang="fr-FR" altLang="en-US" sz="1400" b="1" dirty="0">
              <a:solidFill>
                <a:schemeClr val="tx1">
                  <a:lumMod val="90000"/>
                  <a:lumOff val="10000"/>
                </a:schemeClr>
              </a:solidFill>
              <a:latin typeface="+mj-lt"/>
            </a:endParaRPr>
          </a:p>
        </p:txBody>
      </p:sp>
      <p:sp>
        <p:nvSpPr>
          <p:cNvPr id="19483" name="Title 1">
            <a:extLst>
              <a:ext uri="{FF2B5EF4-FFF2-40B4-BE49-F238E27FC236}">
                <a16:creationId xmlns:a16="http://schemas.microsoft.com/office/drawing/2014/main" id="{ADE70F27-E9EC-4F65-8155-3D225360D36B}"/>
              </a:ext>
            </a:extLst>
          </p:cNvPr>
          <p:cNvSpPr>
            <a:spLocks noGrp="1"/>
          </p:cNvSpPr>
          <p:nvPr>
            <p:ph type="title"/>
          </p:nvPr>
        </p:nvSpPr>
        <p:spPr>
          <a:xfrm>
            <a:off x="355404" y="172494"/>
            <a:ext cx="8712807" cy="1071064"/>
          </a:xfrm>
        </p:spPr>
        <p:txBody>
          <a:bodyPr>
            <a:normAutofit/>
          </a:bodyPr>
          <a:lstStyle/>
          <a:p>
            <a:r>
              <a:rPr lang="en-US" altLang="en-US" dirty="0"/>
              <a:t>Today’s Reality</a:t>
            </a:r>
          </a:p>
        </p:txBody>
      </p:sp>
      <p:sp>
        <p:nvSpPr>
          <p:cNvPr id="513" name="Freeform 512">
            <a:extLst>
              <a:ext uri="{FF2B5EF4-FFF2-40B4-BE49-F238E27FC236}">
                <a16:creationId xmlns:a16="http://schemas.microsoft.com/office/drawing/2014/main" id="{B7655E15-7A48-49F0-BF8F-6DC298A0B658}"/>
              </a:ext>
            </a:extLst>
          </p:cNvPr>
          <p:cNvSpPr/>
          <p:nvPr/>
        </p:nvSpPr>
        <p:spPr>
          <a:xfrm>
            <a:off x="8051800" y="4999040"/>
            <a:ext cx="1584325" cy="976313"/>
          </a:xfrm>
          <a:custGeom>
            <a:avLst/>
            <a:gdLst>
              <a:gd name="connsiteX0" fmla="*/ 0 w 1144509"/>
              <a:gd name="connsiteY0" fmla="*/ 57225 h 572254"/>
              <a:gd name="connsiteX1" fmla="*/ 57225 w 1144509"/>
              <a:gd name="connsiteY1" fmla="*/ 0 h 572254"/>
              <a:gd name="connsiteX2" fmla="*/ 1087284 w 1144509"/>
              <a:gd name="connsiteY2" fmla="*/ 0 h 572254"/>
              <a:gd name="connsiteX3" fmla="*/ 1144509 w 1144509"/>
              <a:gd name="connsiteY3" fmla="*/ 57225 h 572254"/>
              <a:gd name="connsiteX4" fmla="*/ 1144509 w 1144509"/>
              <a:gd name="connsiteY4" fmla="*/ 515029 h 572254"/>
              <a:gd name="connsiteX5" fmla="*/ 1087284 w 1144509"/>
              <a:gd name="connsiteY5" fmla="*/ 572254 h 572254"/>
              <a:gd name="connsiteX6" fmla="*/ 57225 w 1144509"/>
              <a:gd name="connsiteY6" fmla="*/ 572254 h 572254"/>
              <a:gd name="connsiteX7" fmla="*/ 0 w 1144509"/>
              <a:gd name="connsiteY7" fmla="*/ 515029 h 572254"/>
              <a:gd name="connsiteX8" fmla="*/ 0 w 1144509"/>
              <a:gd name="connsiteY8" fmla="*/ 57225 h 5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9" h="572254">
                <a:moveTo>
                  <a:pt x="0" y="57225"/>
                </a:moveTo>
                <a:cubicBezTo>
                  <a:pt x="0" y="25621"/>
                  <a:pt x="25621" y="0"/>
                  <a:pt x="57225" y="0"/>
                </a:cubicBezTo>
                <a:lnTo>
                  <a:pt x="1087284" y="0"/>
                </a:lnTo>
                <a:cubicBezTo>
                  <a:pt x="1118888" y="0"/>
                  <a:pt x="1144509" y="25621"/>
                  <a:pt x="1144509" y="57225"/>
                </a:cubicBezTo>
                <a:lnTo>
                  <a:pt x="1144509" y="515029"/>
                </a:lnTo>
                <a:cubicBezTo>
                  <a:pt x="1144509" y="546633"/>
                  <a:pt x="1118888" y="572254"/>
                  <a:pt x="1087284" y="572254"/>
                </a:cubicBezTo>
                <a:lnTo>
                  <a:pt x="57225" y="572254"/>
                </a:lnTo>
                <a:cubicBezTo>
                  <a:pt x="25621" y="572254"/>
                  <a:pt x="0" y="546633"/>
                  <a:pt x="0" y="515029"/>
                </a:cubicBezTo>
                <a:lnTo>
                  <a:pt x="0" y="57225"/>
                </a:lnTo>
                <a:close/>
              </a:path>
            </a:pathLst>
          </a:custGeom>
          <a:solidFill>
            <a:srgbClr val="1D5C9F"/>
          </a:solid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3907" tIns="28191" rIns="33907" bIns="28191" spcCol="1270" anchor="ctr"/>
          <a:lstStyle/>
          <a:p>
            <a:pPr algn="ctr" defTabSz="400031">
              <a:lnSpc>
                <a:spcPct val="90000"/>
              </a:lnSpc>
              <a:spcAft>
                <a:spcPct val="35000"/>
              </a:spcAft>
              <a:defRPr/>
            </a:pPr>
            <a:r>
              <a:rPr lang="en-US" sz="1600" dirty="0">
                <a:solidFill>
                  <a:schemeClr val="bg1"/>
                </a:solidFill>
              </a:rPr>
              <a:t>ICCS isolated to secure plant floor devices</a:t>
            </a:r>
          </a:p>
        </p:txBody>
      </p:sp>
      <p:sp>
        <p:nvSpPr>
          <p:cNvPr id="514" name="Freeform 513">
            <a:extLst>
              <a:ext uri="{FF2B5EF4-FFF2-40B4-BE49-F238E27FC236}">
                <a16:creationId xmlns:a16="http://schemas.microsoft.com/office/drawing/2014/main" id="{E6737FF7-F7B0-45C5-803D-BB02186D7E26}"/>
              </a:ext>
            </a:extLst>
          </p:cNvPr>
          <p:cNvSpPr/>
          <p:nvPr/>
        </p:nvSpPr>
        <p:spPr>
          <a:xfrm>
            <a:off x="6116636" y="4999040"/>
            <a:ext cx="1584325" cy="976313"/>
          </a:xfrm>
          <a:custGeom>
            <a:avLst/>
            <a:gdLst>
              <a:gd name="connsiteX0" fmla="*/ 0 w 1144509"/>
              <a:gd name="connsiteY0" fmla="*/ 57225 h 572254"/>
              <a:gd name="connsiteX1" fmla="*/ 57225 w 1144509"/>
              <a:gd name="connsiteY1" fmla="*/ 0 h 572254"/>
              <a:gd name="connsiteX2" fmla="*/ 1087284 w 1144509"/>
              <a:gd name="connsiteY2" fmla="*/ 0 h 572254"/>
              <a:gd name="connsiteX3" fmla="*/ 1144509 w 1144509"/>
              <a:gd name="connsiteY3" fmla="*/ 57225 h 572254"/>
              <a:gd name="connsiteX4" fmla="*/ 1144509 w 1144509"/>
              <a:gd name="connsiteY4" fmla="*/ 515029 h 572254"/>
              <a:gd name="connsiteX5" fmla="*/ 1087284 w 1144509"/>
              <a:gd name="connsiteY5" fmla="*/ 572254 h 572254"/>
              <a:gd name="connsiteX6" fmla="*/ 57225 w 1144509"/>
              <a:gd name="connsiteY6" fmla="*/ 572254 h 572254"/>
              <a:gd name="connsiteX7" fmla="*/ 0 w 1144509"/>
              <a:gd name="connsiteY7" fmla="*/ 515029 h 572254"/>
              <a:gd name="connsiteX8" fmla="*/ 0 w 1144509"/>
              <a:gd name="connsiteY8" fmla="*/ 57225 h 5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9" h="572254">
                <a:moveTo>
                  <a:pt x="0" y="57225"/>
                </a:moveTo>
                <a:cubicBezTo>
                  <a:pt x="0" y="25621"/>
                  <a:pt x="25621" y="0"/>
                  <a:pt x="57225" y="0"/>
                </a:cubicBezTo>
                <a:lnTo>
                  <a:pt x="1087284" y="0"/>
                </a:lnTo>
                <a:cubicBezTo>
                  <a:pt x="1118888" y="0"/>
                  <a:pt x="1144509" y="25621"/>
                  <a:pt x="1144509" y="57225"/>
                </a:cubicBezTo>
                <a:lnTo>
                  <a:pt x="1144509" y="515029"/>
                </a:lnTo>
                <a:cubicBezTo>
                  <a:pt x="1144509" y="546633"/>
                  <a:pt x="1118888" y="572254"/>
                  <a:pt x="1087284" y="572254"/>
                </a:cubicBezTo>
                <a:lnTo>
                  <a:pt x="57225" y="572254"/>
                </a:lnTo>
                <a:cubicBezTo>
                  <a:pt x="25621" y="572254"/>
                  <a:pt x="0" y="546633"/>
                  <a:pt x="0" y="515029"/>
                </a:cubicBezTo>
                <a:lnTo>
                  <a:pt x="0" y="57225"/>
                </a:lnTo>
                <a:close/>
              </a:path>
            </a:pathLst>
          </a:custGeom>
          <a:solidFill>
            <a:srgbClr val="1D5C9F"/>
          </a:solid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3907" tIns="28191" rIns="33907" bIns="28191" spcCol="1270" anchor="ctr"/>
          <a:lstStyle/>
          <a:p>
            <a:pPr algn="ctr" defTabSz="400031">
              <a:lnSpc>
                <a:spcPct val="90000"/>
              </a:lnSpc>
              <a:spcAft>
                <a:spcPct val="35000"/>
              </a:spcAft>
              <a:defRPr/>
            </a:pPr>
            <a:r>
              <a:rPr lang="en-US" sz="1600" dirty="0">
                <a:solidFill>
                  <a:schemeClr val="bg1"/>
                </a:solidFill>
              </a:rPr>
              <a:t>Mixed O/S environments with security holes</a:t>
            </a:r>
          </a:p>
        </p:txBody>
      </p:sp>
      <p:sp>
        <p:nvSpPr>
          <p:cNvPr id="515" name="Freeform 514">
            <a:extLst>
              <a:ext uri="{FF2B5EF4-FFF2-40B4-BE49-F238E27FC236}">
                <a16:creationId xmlns:a16="http://schemas.microsoft.com/office/drawing/2014/main" id="{A035EA7F-05E5-409C-A964-4A661FFF4819}"/>
              </a:ext>
            </a:extLst>
          </p:cNvPr>
          <p:cNvSpPr/>
          <p:nvPr/>
        </p:nvSpPr>
        <p:spPr>
          <a:xfrm>
            <a:off x="4181475" y="4999040"/>
            <a:ext cx="1584325" cy="976313"/>
          </a:xfrm>
          <a:custGeom>
            <a:avLst/>
            <a:gdLst>
              <a:gd name="connsiteX0" fmla="*/ 0 w 1144509"/>
              <a:gd name="connsiteY0" fmla="*/ 57225 h 572254"/>
              <a:gd name="connsiteX1" fmla="*/ 57225 w 1144509"/>
              <a:gd name="connsiteY1" fmla="*/ 0 h 572254"/>
              <a:gd name="connsiteX2" fmla="*/ 1087284 w 1144509"/>
              <a:gd name="connsiteY2" fmla="*/ 0 h 572254"/>
              <a:gd name="connsiteX3" fmla="*/ 1144509 w 1144509"/>
              <a:gd name="connsiteY3" fmla="*/ 57225 h 572254"/>
              <a:gd name="connsiteX4" fmla="*/ 1144509 w 1144509"/>
              <a:gd name="connsiteY4" fmla="*/ 515029 h 572254"/>
              <a:gd name="connsiteX5" fmla="*/ 1087284 w 1144509"/>
              <a:gd name="connsiteY5" fmla="*/ 572254 h 572254"/>
              <a:gd name="connsiteX6" fmla="*/ 57225 w 1144509"/>
              <a:gd name="connsiteY6" fmla="*/ 572254 h 572254"/>
              <a:gd name="connsiteX7" fmla="*/ 0 w 1144509"/>
              <a:gd name="connsiteY7" fmla="*/ 515029 h 572254"/>
              <a:gd name="connsiteX8" fmla="*/ 0 w 1144509"/>
              <a:gd name="connsiteY8" fmla="*/ 57225 h 5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9" h="572254">
                <a:moveTo>
                  <a:pt x="0" y="57225"/>
                </a:moveTo>
                <a:cubicBezTo>
                  <a:pt x="0" y="25621"/>
                  <a:pt x="25621" y="0"/>
                  <a:pt x="57225" y="0"/>
                </a:cubicBezTo>
                <a:lnTo>
                  <a:pt x="1087284" y="0"/>
                </a:lnTo>
                <a:cubicBezTo>
                  <a:pt x="1118888" y="0"/>
                  <a:pt x="1144509" y="25621"/>
                  <a:pt x="1144509" y="57225"/>
                </a:cubicBezTo>
                <a:lnTo>
                  <a:pt x="1144509" y="515029"/>
                </a:lnTo>
                <a:cubicBezTo>
                  <a:pt x="1144509" y="546633"/>
                  <a:pt x="1118888" y="572254"/>
                  <a:pt x="1087284" y="572254"/>
                </a:cubicBezTo>
                <a:lnTo>
                  <a:pt x="57225" y="572254"/>
                </a:lnTo>
                <a:cubicBezTo>
                  <a:pt x="25621" y="572254"/>
                  <a:pt x="0" y="546633"/>
                  <a:pt x="0" y="515029"/>
                </a:cubicBezTo>
                <a:lnTo>
                  <a:pt x="0" y="57225"/>
                </a:lnTo>
                <a:close/>
              </a:path>
            </a:pathLst>
          </a:custGeom>
          <a:solidFill>
            <a:srgbClr val="1D5C9F"/>
          </a:solid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3907" tIns="28191" rIns="33907" bIns="28191" spcCol="1270" anchor="ctr"/>
          <a:lstStyle/>
          <a:p>
            <a:pPr algn="ctr" defTabSz="400031">
              <a:lnSpc>
                <a:spcPct val="90000"/>
              </a:lnSpc>
              <a:spcAft>
                <a:spcPct val="35000"/>
              </a:spcAft>
              <a:defRPr/>
            </a:pPr>
            <a:r>
              <a:rPr lang="en-US" sz="1600" dirty="0">
                <a:solidFill>
                  <a:schemeClr val="bg1"/>
                </a:solidFill>
              </a:rPr>
              <a:t>Each system individually managed</a:t>
            </a:r>
          </a:p>
        </p:txBody>
      </p:sp>
      <p:sp>
        <p:nvSpPr>
          <p:cNvPr id="516" name="Freeform 515">
            <a:extLst>
              <a:ext uri="{FF2B5EF4-FFF2-40B4-BE49-F238E27FC236}">
                <a16:creationId xmlns:a16="http://schemas.microsoft.com/office/drawing/2014/main" id="{88D8D2BD-FADF-4568-9673-2EF5E7BF92F0}"/>
              </a:ext>
            </a:extLst>
          </p:cNvPr>
          <p:cNvSpPr/>
          <p:nvPr/>
        </p:nvSpPr>
        <p:spPr>
          <a:xfrm>
            <a:off x="9986962" y="4999040"/>
            <a:ext cx="1804988" cy="976313"/>
          </a:xfrm>
          <a:custGeom>
            <a:avLst/>
            <a:gdLst>
              <a:gd name="connsiteX0" fmla="*/ 0 w 1144509"/>
              <a:gd name="connsiteY0" fmla="*/ 57225 h 572254"/>
              <a:gd name="connsiteX1" fmla="*/ 57225 w 1144509"/>
              <a:gd name="connsiteY1" fmla="*/ 0 h 572254"/>
              <a:gd name="connsiteX2" fmla="*/ 1087284 w 1144509"/>
              <a:gd name="connsiteY2" fmla="*/ 0 h 572254"/>
              <a:gd name="connsiteX3" fmla="*/ 1144509 w 1144509"/>
              <a:gd name="connsiteY3" fmla="*/ 57225 h 572254"/>
              <a:gd name="connsiteX4" fmla="*/ 1144509 w 1144509"/>
              <a:gd name="connsiteY4" fmla="*/ 515029 h 572254"/>
              <a:gd name="connsiteX5" fmla="*/ 1087284 w 1144509"/>
              <a:gd name="connsiteY5" fmla="*/ 572254 h 572254"/>
              <a:gd name="connsiteX6" fmla="*/ 57225 w 1144509"/>
              <a:gd name="connsiteY6" fmla="*/ 572254 h 572254"/>
              <a:gd name="connsiteX7" fmla="*/ 0 w 1144509"/>
              <a:gd name="connsiteY7" fmla="*/ 515029 h 572254"/>
              <a:gd name="connsiteX8" fmla="*/ 0 w 1144509"/>
              <a:gd name="connsiteY8" fmla="*/ 57225 h 5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9" h="572254">
                <a:moveTo>
                  <a:pt x="0" y="57225"/>
                </a:moveTo>
                <a:cubicBezTo>
                  <a:pt x="0" y="25621"/>
                  <a:pt x="25621" y="0"/>
                  <a:pt x="57225" y="0"/>
                </a:cubicBezTo>
                <a:lnTo>
                  <a:pt x="1087284" y="0"/>
                </a:lnTo>
                <a:cubicBezTo>
                  <a:pt x="1118888" y="0"/>
                  <a:pt x="1144509" y="25621"/>
                  <a:pt x="1144509" y="57225"/>
                </a:cubicBezTo>
                <a:lnTo>
                  <a:pt x="1144509" y="515029"/>
                </a:lnTo>
                <a:cubicBezTo>
                  <a:pt x="1144509" y="546633"/>
                  <a:pt x="1118888" y="572254"/>
                  <a:pt x="1087284" y="572254"/>
                </a:cubicBezTo>
                <a:lnTo>
                  <a:pt x="57225" y="572254"/>
                </a:lnTo>
                <a:cubicBezTo>
                  <a:pt x="25621" y="572254"/>
                  <a:pt x="0" y="546633"/>
                  <a:pt x="0" y="515029"/>
                </a:cubicBezTo>
                <a:lnTo>
                  <a:pt x="0" y="57225"/>
                </a:lnTo>
                <a:close/>
              </a:path>
            </a:pathLst>
          </a:custGeom>
          <a:solidFill>
            <a:srgbClr val="1D5C9F"/>
          </a:solid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3907" tIns="28191" rIns="33907" bIns="28191" spcCol="1270" anchor="ctr"/>
          <a:lstStyle/>
          <a:p>
            <a:pPr algn="ctr" defTabSz="400031">
              <a:lnSpc>
                <a:spcPct val="90000"/>
              </a:lnSpc>
              <a:spcAft>
                <a:spcPct val="35000"/>
              </a:spcAft>
              <a:defRPr/>
            </a:pPr>
            <a:r>
              <a:rPr lang="en-US" sz="1600" dirty="0">
                <a:solidFill>
                  <a:schemeClr val="bg1"/>
                </a:solidFill>
              </a:rPr>
              <a:t>Local workstation required to access information</a:t>
            </a:r>
          </a:p>
        </p:txBody>
      </p:sp>
      <p:sp>
        <p:nvSpPr>
          <p:cNvPr id="517" name="Freeform 516">
            <a:extLst>
              <a:ext uri="{FF2B5EF4-FFF2-40B4-BE49-F238E27FC236}">
                <a16:creationId xmlns:a16="http://schemas.microsoft.com/office/drawing/2014/main" id="{9A53F68A-8CDD-4465-B3C1-F733747C68F7}"/>
              </a:ext>
            </a:extLst>
          </p:cNvPr>
          <p:cNvSpPr/>
          <p:nvPr/>
        </p:nvSpPr>
        <p:spPr>
          <a:xfrm>
            <a:off x="309562" y="4999040"/>
            <a:ext cx="1585913" cy="976313"/>
          </a:xfrm>
          <a:custGeom>
            <a:avLst/>
            <a:gdLst>
              <a:gd name="connsiteX0" fmla="*/ 0 w 1144509"/>
              <a:gd name="connsiteY0" fmla="*/ 57225 h 572254"/>
              <a:gd name="connsiteX1" fmla="*/ 57225 w 1144509"/>
              <a:gd name="connsiteY1" fmla="*/ 0 h 572254"/>
              <a:gd name="connsiteX2" fmla="*/ 1087284 w 1144509"/>
              <a:gd name="connsiteY2" fmla="*/ 0 h 572254"/>
              <a:gd name="connsiteX3" fmla="*/ 1144509 w 1144509"/>
              <a:gd name="connsiteY3" fmla="*/ 57225 h 572254"/>
              <a:gd name="connsiteX4" fmla="*/ 1144509 w 1144509"/>
              <a:gd name="connsiteY4" fmla="*/ 515029 h 572254"/>
              <a:gd name="connsiteX5" fmla="*/ 1087284 w 1144509"/>
              <a:gd name="connsiteY5" fmla="*/ 572254 h 572254"/>
              <a:gd name="connsiteX6" fmla="*/ 57225 w 1144509"/>
              <a:gd name="connsiteY6" fmla="*/ 572254 h 572254"/>
              <a:gd name="connsiteX7" fmla="*/ 0 w 1144509"/>
              <a:gd name="connsiteY7" fmla="*/ 515029 h 572254"/>
              <a:gd name="connsiteX8" fmla="*/ 0 w 1144509"/>
              <a:gd name="connsiteY8" fmla="*/ 57225 h 5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9" h="572254">
                <a:moveTo>
                  <a:pt x="0" y="57225"/>
                </a:moveTo>
                <a:cubicBezTo>
                  <a:pt x="0" y="25621"/>
                  <a:pt x="25621" y="0"/>
                  <a:pt x="57225" y="0"/>
                </a:cubicBezTo>
                <a:lnTo>
                  <a:pt x="1087284" y="0"/>
                </a:lnTo>
                <a:cubicBezTo>
                  <a:pt x="1118888" y="0"/>
                  <a:pt x="1144509" y="25621"/>
                  <a:pt x="1144509" y="57225"/>
                </a:cubicBezTo>
                <a:lnTo>
                  <a:pt x="1144509" y="515029"/>
                </a:lnTo>
                <a:cubicBezTo>
                  <a:pt x="1144509" y="546633"/>
                  <a:pt x="1118888" y="572254"/>
                  <a:pt x="1087284" y="572254"/>
                </a:cubicBezTo>
                <a:lnTo>
                  <a:pt x="57225" y="572254"/>
                </a:lnTo>
                <a:cubicBezTo>
                  <a:pt x="25621" y="572254"/>
                  <a:pt x="0" y="546633"/>
                  <a:pt x="0" y="515029"/>
                </a:cubicBezTo>
                <a:lnTo>
                  <a:pt x="0" y="57225"/>
                </a:lnTo>
                <a:close/>
              </a:path>
            </a:pathLst>
          </a:custGeom>
          <a:solidFill>
            <a:srgbClr val="1D5C9F"/>
          </a:solid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3907" tIns="28191" rIns="33907" bIns="28191" spcCol="1270" anchor="ctr"/>
          <a:lstStyle/>
          <a:p>
            <a:pPr algn="ctr" defTabSz="400031">
              <a:lnSpc>
                <a:spcPct val="90000"/>
              </a:lnSpc>
              <a:spcAft>
                <a:spcPct val="35000"/>
              </a:spcAft>
              <a:defRPr/>
            </a:pPr>
            <a:r>
              <a:rPr lang="en-US" sz="1600" dirty="0">
                <a:solidFill>
                  <a:schemeClr val="bg1"/>
                </a:solidFill>
              </a:rPr>
              <a:t>Complex redundancy where most critical</a:t>
            </a:r>
          </a:p>
        </p:txBody>
      </p:sp>
      <p:sp>
        <p:nvSpPr>
          <p:cNvPr id="519" name="Freeform 518">
            <a:extLst>
              <a:ext uri="{FF2B5EF4-FFF2-40B4-BE49-F238E27FC236}">
                <a16:creationId xmlns:a16="http://schemas.microsoft.com/office/drawing/2014/main" id="{98D5888F-5AC6-45D5-91F8-6B37083ABC82}"/>
              </a:ext>
            </a:extLst>
          </p:cNvPr>
          <p:cNvSpPr/>
          <p:nvPr/>
        </p:nvSpPr>
        <p:spPr>
          <a:xfrm>
            <a:off x="2244724" y="4999040"/>
            <a:ext cx="1585912" cy="976313"/>
          </a:xfrm>
          <a:custGeom>
            <a:avLst/>
            <a:gdLst>
              <a:gd name="connsiteX0" fmla="*/ 0 w 1144509"/>
              <a:gd name="connsiteY0" fmla="*/ 57225 h 572254"/>
              <a:gd name="connsiteX1" fmla="*/ 57225 w 1144509"/>
              <a:gd name="connsiteY1" fmla="*/ 0 h 572254"/>
              <a:gd name="connsiteX2" fmla="*/ 1087284 w 1144509"/>
              <a:gd name="connsiteY2" fmla="*/ 0 h 572254"/>
              <a:gd name="connsiteX3" fmla="*/ 1144509 w 1144509"/>
              <a:gd name="connsiteY3" fmla="*/ 57225 h 572254"/>
              <a:gd name="connsiteX4" fmla="*/ 1144509 w 1144509"/>
              <a:gd name="connsiteY4" fmla="*/ 515029 h 572254"/>
              <a:gd name="connsiteX5" fmla="*/ 1087284 w 1144509"/>
              <a:gd name="connsiteY5" fmla="*/ 572254 h 572254"/>
              <a:gd name="connsiteX6" fmla="*/ 57225 w 1144509"/>
              <a:gd name="connsiteY6" fmla="*/ 572254 h 572254"/>
              <a:gd name="connsiteX7" fmla="*/ 0 w 1144509"/>
              <a:gd name="connsiteY7" fmla="*/ 515029 h 572254"/>
              <a:gd name="connsiteX8" fmla="*/ 0 w 1144509"/>
              <a:gd name="connsiteY8" fmla="*/ 57225 h 5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9" h="572254">
                <a:moveTo>
                  <a:pt x="0" y="57225"/>
                </a:moveTo>
                <a:cubicBezTo>
                  <a:pt x="0" y="25621"/>
                  <a:pt x="25621" y="0"/>
                  <a:pt x="57225" y="0"/>
                </a:cubicBezTo>
                <a:lnTo>
                  <a:pt x="1087284" y="0"/>
                </a:lnTo>
                <a:cubicBezTo>
                  <a:pt x="1118888" y="0"/>
                  <a:pt x="1144509" y="25621"/>
                  <a:pt x="1144509" y="57225"/>
                </a:cubicBezTo>
                <a:lnTo>
                  <a:pt x="1144509" y="515029"/>
                </a:lnTo>
                <a:cubicBezTo>
                  <a:pt x="1144509" y="546633"/>
                  <a:pt x="1118888" y="572254"/>
                  <a:pt x="1087284" y="572254"/>
                </a:cubicBezTo>
                <a:lnTo>
                  <a:pt x="57225" y="572254"/>
                </a:lnTo>
                <a:cubicBezTo>
                  <a:pt x="25621" y="572254"/>
                  <a:pt x="0" y="546633"/>
                  <a:pt x="0" y="515029"/>
                </a:cubicBezTo>
                <a:lnTo>
                  <a:pt x="0" y="57225"/>
                </a:lnTo>
                <a:close/>
              </a:path>
            </a:pathLst>
          </a:custGeom>
          <a:solidFill>
            <a:srgbClr val="1D5C9F"/>
          </a:solid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3907" tIns="28191" rIns="33907" bIns="28191" spcCol="1270" anchor="ctr"/>
          <a:lstStyle/>
          <a:p>
            <a:pPr algn="ctr" defTabSz="400031">
              <a:lnSpc>
                <a:spcPct val="90000"/>
              </a:lnSpc>
              <a:spcAft>
                <a:spcPct val="35000"/>
              </a:spcAft>
              <a:defRPr/>
            </a:pPr>
            <a:r>
              <a:rPr lang="en-US" sz="1600" dirty="0">
                <a:solidFill>
                  <a:schemeClr val="bg1"/>
                </a:solidFill>
              </a:rPr>
              <a:t>Break/fix or constant monitoring</a:t>
            </a:r>
          </a:p>
        </p:txBody>
      </p:sp>
      <p:sp>
        <p:nvSpPr>
          <p:cNvPr id="522" name="Oval 521">
            <a:extLst>
              <a:ext uri="{FF2B5EF4-FFF2-40B4-BE49-F238E27FC236}">
                <a16:creationId xmlns:a16="http://schemas.microsoft.com/office/drawing/2014/main" id="{08A59EC4-773F-4ADD-AFCF-F4F31C01886D}"/>
              </a:ext>
            </a:extLst>
          </p:cNvPr>
          <p:cNvSpPr/>
          <p:nvPr/>
        </p:nvSpPr>
        <p:spPr>
          <a:xfrm>
            <a:off x="1828800" y="4132264"/>
            <a:ext cx="2498725" cy="788987"/>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tx2"/>
                </a:solidFill>
              </a:rPr>
              <a:t>Reactive</a:t>
            </a:r>
          </a:p>
        </p:txBody>
      </p:sp>
      <p:sp>
        <p:nvSpPr>
          <p:cNvPr id="523" name="Oval 522">
            <a:extLst>
              <a:ext uri="{FF2B5EF4-FFF2-40B4-BE49-F238E27FC236}">
                <a16:creationId xmlns:a16="http://schemas.microsoft.com/office/drawing/2014/main" id="{1413CB7B-A707-43C3-99E1-A3DC6EA5835A}"/>
              </a:ext>
            </a:extLst>
          </p:cNvPr>
          <p:cNvSpPr/>
          <p:nvPr/>
        </p:nvSpPr>
        <p:spPr>
          <a:xfrm>
            <a:off x="4949826" y="4132264"/>
            <a:ext cx="2498725" cy="788987"/>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tx2"/>
                </a:solidFill>
              </a:rPr>
              <a:t>Complex</a:t>
            </a:r>
          </a:p>
        </p:txBody>
      </p:sp>
      <p:sp>
        <p:nvSpPr>
          <p:cNvPr id="524" name="Oval 523">
            <a:extLst>
              <a:ext uri="{FF2B5EF4-FFF2-40B4-BE49-F238E27FC236}">
                <a16:creationId xmlns:a16="http://schemas.microsoft.com/office/drawing/2014/main" id="{AF06958E-53F9-43CE-A1F5-789658637644}"/>
              </a:ext>
            </a:extLst>
          </p:cNvPr>
          <p:cNvSpPr/>
          <p:nvPr/>
        </p:nvSpPr>
        <p:spPr>
          <a:xfrm>
            <a:off x="8424864" y="4127501"/>
            <a:ext cx="2498725" cy="7889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tx2"/>
                </a:solidFill>
              </a:rPr>
              <a:t>IT “heavy”</a:t>
            </a:r>
          </a:p>
        </p:txBody>
      </p:sp>
      <p:cxnSp>
        <p:nvCxnSpPr>
          <p:cNvPr id="538" name="Straight Connector 537">
            <a:extLst>
              <a:ext uri="{FF2B5EF4-FFF2-40B4-BE49-F238E27FC236}">
                <a16:creationId xmlns:a16="http://schemas.microsoft.com/office/drawing/2014/main" id="{DAF61058-EF21-4E1D-BD87-C157D204C3B6}"/>
              </a:ext>
            </a:extLst>
          </p:cNvPr>
          <p:cNvCxnSpPr/>
          <p:nvPr/>
        </p:nvCxnSpPr>
        <p:spPr>
          <a:xfrm>
            <a:off x="3835400" y="4559300"/>
            <a:ext cx="1431925" cy="0"/>
          </a:xfrm>
          <a:prstGeom prst="line">
            <a:avLst/>
          </a:prstGeom>
          <a:ln w="9525" cmpd="sng">
            <a:solidFill>
              <a:srgbClr val="5C9CE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a:extLst>
              <a:ext uri="{FF2B5EF4-FFF2-40B4-BE49-F238E27FC236}">
                <a16:creationId xmlns:a16="http://schemas.microsoft.com/office/drawing/2014/main" id="{CB00E026-A787-4AF3-BCD0-338D92FF0734}"/>
              </a:ext>
            </a:extLst>
          </p:cNvPr>
          <p:cNvCxnSpPr/>
          <p:nvPr/>
        </p:nvCxnSpPr>
        <p:spPr>
          <a:xfrm>
            <a:off x="7196139" y="4559300"/>
            <a:ext cx="1431925" cy="0"/>
          </a:xfrm>
          <a:prstGeom prst="line">
            <a:avLst/>
          </a:prstGeom>
          <a:ln w="9525" cmpd="sng">
            <a:solidFill>
              <a:srgbClr val="5C9CE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9495" name="Group 6">
            <a:extLst>
              <a:ext uri="{FF2B5EF4-FFF2-40B4-BE49-F238E27FC236}">
                <a16:creationId xmlns:a16="http://schemas.microsoft.com/office/drawing/2014/main" id="{BF12DDEA-4FA3-4198-8486-3FB60E957A2F}"/>
              </a:ext>
            </a:extLst>
          </p:cNvPr>
          <p:cNvGrpSpPr>
            <a:grpSpLocks/>
          </p:cNvGrpSpPr>
          <p:nvPr/>
        </p:nvGrpSpPr>
        <p:grpSpPr bwMode="auto">
          <a:xfrm>
            <a:off x="2016126" y="1716089"/>
            <a:ext cx="696913" cy="703263"/>
            <a:chOff x="1512237" y="1286842"/>
            <a:chExt cx="522282" cy="528109"/>
          </a:xfrm>
        </p:grpSpPr>
        <p:sp>
          <p:nvSpPr>
            <p:cNvPr id="4" name="Oval 3">
              <a:extLst>
                <a:ext uri="{FF2B5EF4-FFF2-40B4-BE49-F238E27FC236}">
                  <a16:creationId xmlns:a16="http://schemas.microsoft.com/office/drawing/2014/main" id="{D4DA4446-1A1E-4C83-BF95-D4EBBD719335}"/>
                </a:ext>
              </a:extLst>
            </p:cNvPr>
            <p:cNvSpPr/>
            <p:nvPr/>
          </p:nvSpPr>
          <p:spPr>
            <a:xfrm>
              <a:off x="1657381" y="1564606"/>
              <a:ext cx="237942" cy="250345"/>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Fire.png">
              <a:extLst>
                <a:ext uri="{FF2B5EF4-FFF2-40B4-BE49-F238E27FC236}">
                  <a16:creationId xmlns:a16="http://schemas.microsoft.com/office/drawing/2014/main" id="{078A85FA-0612-4F4F-AD7B-650D88C36D5A}"/>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12237" y="1286842"/>
              <a:ext cx="522282" cy="522282"/>
            </a:xfrm>
            <a:prstGeom prst="rect">
              <a:avLst/>
            </a:prstGeom>
          </p:spPr>
        </p:pic>
      </p:grpSp>
      <p:grpSp>
        <p:nvGrpSpPr>
          <p:cNvPr id="19496" name="Group 517">
            <a:extLst>
              <a:ext uri="{FF2B5EF4-FFF2-40B4-BE49-F238E27FC236}">
                <a16:creationId xmlns:a16="http://schemas.microsoft.com/office/drawing/2014/main" id="{A341B0BE-4674-41B2-9158-3DB8FFB408F2}"/>
              </a:ext>
            </a:extLst>
          </p:cNvPr>
          <p:cNvGrpSpPr>
            <a:grpSpLocks/>
          </p:cNvGrpSpPr>
          <p:nvPr/>
        </p:nvGrpSpPr>
        <p:grpSpPr bwMode="auto">
          <a:xfrm>
            <a:off x="5900739" y="1716089"/>
            <a:ext cx="696912" cy="703263"/>
            <a:chOff x="1512237" y="1286842"/>
            <a:chExt cx="522282" cy="528109"/>
          </a:xfrm>
        </p:grpSpPr>
        <p:sp>
          <p:nvSpPr>
            <p:cNvPr id="521" name="Oval 520">
              <a:extLst>
                <a:ext uri="{FF2B5EF4-FFF2-40B4-BE49-F238E27FC236}">
                  <a16:creationId xmlns:a16="http://schemas.microsoft.com/office/drawing/2014/main" id="{B89E639B-DF01-43F8-B0D9-419DB913AC92}"/>
                </a:ext>
              </a:extLst>
            </p:cNvPr>
            <p:cNvSpPr/>
            <p:nvPr/>
          </p:nvSpPr>
          <p:spPr>
            <a:xfrm>
              <a:off x="1657382" y="1564606"/>
              <a:ext cx="237942" cy="250345"/>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25" name="Picture 524" descr="Fire.png">
              <a:extLst>
                <a:ext uri="{FF2B5EF4-FFF2-40B4-BE49-F238E27FC236}">
                  <a16:creationId xmlns:a16="http://schemas.microsoft.com/office/drawing/2014/main" id="{4CD921BC-C467-4E24-8820-666A4BFBF691}"/>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12237" y="1286842"/>
              <a:ext cx="522282" cy="522282"/>
            </a:xfrm>
            <a:prstGeom prst="rect">
              <a:avLst/>
            </a:prstGeom>
          </p:spPr>
        </p:pic>
      </p:grpSp>
      <p:pic>
        <p:nvPicPr>
          <p:cNvPr id="12" name="Picture 11" descr="small server-grey.png">
            <a:extLst>
              <a:ext uri="{FF2B5EF4-FFF2-40B4-BE49-F238E27FC236}">
                <a16:creationId xmlns:a16="http://schemas.microsoft.com/office/drawing/2014/main" id="{7165E577-2D80-4E48-B01A-1ED1E3A76D4C}"/>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540264" y="2068999"/>
            <a:ext cx="529061" cy="588316"/>
          </a:xfrm>
          <a:prstGeom prst="rect">
            <a:avLst/>
          </a:prstGeom>
        </p:spPr>
      </p:pic>
      <p:pic>
        <p:nvPicPr>
          <p:cNvPr id="526" name="Picture 525" descr="small server-grey.png">
            <a:extLst>
              <a:ext uri="{FF2B5EF4-FFF2-40B4-BE49-F238E27FC236}">
                <a16:creationId xmlns:a16="http://schemas.microsoft.com/office/drawing/2014/main" id="{042C9ED1-FCE5-4181-BC00-613DE88A3FA4}"/>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858400" y="2068999"/>
            <a:ext cx="529061" cy="588316"/>
          </a:xfrm>
          <a:prstGeom prst="rect">
            <a:avLst/>
          </a:prstGeom>
        </p:spPr>
      </p:pic>
      <p:pic>
        <p:nvPicPr>
          <p:cNvPr id="527" name="Picture 526" descr="small server-grey.png">
            <a:extLst>
              <a:ext uri="{FF2B5EF4-FFF2-40B4-BE49-F238E27FC236}">
                <a16:creationId xmlns:a16="http://schemas.microsoft.com/office/drawing/2014/main" id="{99A1E397-E38D-4892-8D07-0E5A4E5983C1}"/>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142503" y="2068999"/>
            <a:ext cx="529061" cy="588316"/>
          </a:xfrm>
          <a:prstGeom prst="rect">
            <a:avLst/>
          </a:prstGeom>
        </p:spPr>
      </p:pic>
      <p:pic>
        <p:nvPicPr>
          <p:cNvPr id="528" name="Picture 527" descr="small server-grey.png">
            <a:extLst>
              <a:ext uri="{FF2B5EF4-FFF2-40B4-BE49-F238E27FC236}">
                <a16:creationId xmlns:a16="http://schemas.microsoft.com/office/drawing/2014/main" id="{FD650FF1-AAF9-4203-9094-E427251AF037}"/>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444248" y="2068999"/>
            <a:ext cx="529061" cy="588316"/>
          </a:xfrm>
          <a:prstGeom prst="rect">
            <a:avLst/>
          </a:prstGeom>
        </p:spPr>
      </p:pic>
      <p:pic>
        <p:nvPicPr>
          <p:cNvPr id="529" name="Picture 528" descr="small server-grey.png">
            <a:extLst>
              <a:ext uri="{FF2B5EF4-FFF2-40B4-BE49-F238E27FC236}">
                <a16:creationId xmlns:a16="http://schemas.microsoft.com/office/drawing/2014/main" id="{093274AD-F2ED-4C03-86F8-98965A1D4979}"/>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22656" y="2068999"/>
            <a:ext cx="529061" cy="588316"/>
          </a:xfrm>
          <a:prstGeom prst="rect">
            <a:avLst/>
          </a:prstGeom>
        </p:spPr>
      </p:pic>
      <p:pic>
        <p:nvPicPr>
          <p:cNvPr id="16" name="Picture 15" descr="servertall-grey.png">
            <a:extLst>
              <a:ext uri="{FF2B5EF4-FFF2-40B4-BE49-F238E27FC236}">
                <a16:creationId xmlns:a16="http://schemas.microsoft.com/office/drawing/2014/main" id="{0FB3ACD9-7013-4647-AF38-C4034BEF3004}"/>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559916" y="1910895"/>
            <a:ext cx="389577" cy="746420"/>
          </a:xfrm>
          <a:prstGeom prst="rect">
            <a:avLst/>
          </a:prstGeom>
        </p:spPr>
      </p:pic>
      <p:pic>
        <p:nvPicPr>
          <p:cNvPr id="531" name="Picture 530" descr="servertall-grey.png">
            <a:extLst>
              <a:ext uri="{FF2B5EF4-FFF2-40B4-BE49-F238E27FC236}">
                <a16:creationId xmlns:a16="http://schemas.microsoft.com/office/drawing/2014/main" id="{D26948FD-A4AE-4A51-83F6-CF602E83E839}"/>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14246" y="1910895"/>
            <a:ext cx="389577" cy="746420"/>
          </a:xfrm>
          <a:prstGeom prst="rect">
            <a:avLst/>
          </a:prstGeom>
        </p:spPr>
      </p:pic>
      <p:pic>
        <p:nvPicPr>
          <p:cNvPr id="19504" name="Picture 13" descr="unit.png">
            <a:extLst>
              <a:ext uri="{FF2B5EF4-FFF2-40B4-BE49-F238E27FC236}">
                <a16:creationId xmlns:a16="http://schemas.microsoft.com/office/drawing/2014/main" id="{0A2293CA-63F8-4E3B-8856-E988B7022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126" y="3270251"/>
            <a:ext cx="7604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466" descr="unit.png">
            <a:extLst>
              <a:ext uri="{FF2B5EF4-FFF2-40B4-BE49-F238E27FC236}">
                <a16:creationId xmlns:a16="http://schemas.microsoft.com/office/drawing/2014/main" id="{D84F19C7-F86D-46A6-BDFE-6BE149D384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9" y="3270251"/>
            <a:ext cx="76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6" name="Picture 467" descr="unit.png">
            <a:extLst>
              <a:ext uri="{FF2B5EF4-FFF2-40B4-BE49-F238E27FC236}">
                <a16:creationId xmlns:a16="http://schemas.microsoft.com/office/drawing/2014/main" id="{88C02774-36D3-46BE-9062-D2EC80F3AC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4376" y="3270251"/>
            <a:ext cx="7604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07" name="Group 56">
            <a:extLst>
              <a:ext uri="{FF2B5EF4-FFF2-40B4-BE49-F238E27FC236}">
                <a16:creationId xmlns:a16="http://schemas.microsoft.com/office/drawing/2014/main" id="{760D81EE-60B4-4E0F-BFE3-6756D1EFD745}"/>
              </a:ext>
            </a:extLst>
          </p:cNvPr>
          <p:cNvGrpSpPr>
            <a:grpSpLocks/>
          </p:cNvGrpSpPr>
          <p:nvPr/>
        </p:nvGrpSpPr>
        <p:grpSpPr bwMode="auto">
          <a:xfrm>
            <a:off x="123825" y="2989263"/>
            <a:ext cx="2184400" cy="1598612"/>
            <a:chOff x="697219" y="1007594"/>
            <a:chExt cx="2518611" cy="1842071"/>
          </a:xfrm>
        </p:grpSpPr>
        <p:sp>
          <p:nvSpPr>
            <p:cNvPr id="58" name="Rectangular Callout 11">
              <a:extLst>
                <a:ext uri="{FF2B5EF4-FFF2-40B4-BE49-F238E27FC236}">
                  <a16:creationId xmlns:a16="http://schemas.microsoft.com/office/drawing/2014/main" id="{4EF4F5D2-0F43-4ED8-9AEF-D725993BB8E8}"/>
                </a:ext>
              </a:extLst>
            </p:cNvPr>
            <p:cNvSpPr/>
            <p:nvPr/>
          </p:nvSpPr>
          <p:spPr>
            <a:xfrm>
              <a:off x="697219" y="1007594"/>
              <a:ext cx="2518611" cy="1842071"/>
            </a:xfrm>
            <a:prstGeom prst="wedgeRectCallout">
              <a:avLst>
                <a:gd name="adj1" fmla="val 43604"/>
                <a:gd name="adj2" fmla="val -98275"/>
              </a:avLst>
            </a:prstGeom>
            <a:solidFill>
              <a:schemeClr val="bg1"/>
            </a:solidFill>
            <a:ln w="25400" cmpd="sng">
              <a:solidFill>
                <a:schemeClr val="tx1">
                  <a:lumMod val="90000"/>
                  <a:lumOff val="10000"/>
                </a:schemeClr>
              </a:solidFill>
            </a:ln>
          </p:spPr>
          <p:txBody>
            <a:bodyPr wrap="none" anchor="ctr"/>
            <a:lstStyle/>
            <a:p>
              <a:pPr algn="ctr" defTabSz="914354">
                <a:defRPr/>
              </a:pPr>
              <a:endParaRPr lang="en-US" sz="1600" dirty="0" err="1">
                <a:solidFill>
                  <a:schemeClr val="tx1">
                    <a:lumMod val="90000"/>
                    <a:lumOff val="10000"/>
                  </a:schemeClr>
                </a:solidFill>
                <a:latin typeface="Helvetica Neue"/>
                <a:cs typeface="Helvetica Neue"/>
              </a:endParaRPr>
            </a:p>
          </p:txBody>
        </p:sp>
        <p:sp>
          <p:nvSpPr>
            <p:cNvPr id="59" name="TextBox 58">
              <a:extLst>
                <a:ext uri="{FF2B5EF4-FFF2-40B4-BE49-F238E27FC236}">
                  <a16:creationId xmlns:a16="http://schemas.microsoft.com/office/drawing/2014/main" id="{196664CB-95A8-475B-917B-B39EA5467CFB}"/>
                </a:ext>
              </a:extLst>
            </p:cNvPr>
            <p:cNvSpPr txBox="1"/>
            <p:nvPr/>
          </p:nvSpPr>
          <p:spPr bwMode="black">
            <a:xfrm>
              <a:off x="955637" y="1271008"/>
              <a:ext cx="1989629" cy="1253048"/>
            </a:xfrm>
            <a:prstGeom prst="rect">
              <a:avLst/>
            </a:prstGeom>
            <a:noFill/>
            <a:ln w="0">
              <a:noFill/>
              <a:miter lim="800000"/>
              <a:headEnd/>
              <a:tailEnd/>
            </a:ln>
          </p:spPr>
          <p:txBody>
            <a:bodyPr wrap="none"/>
            <a:lstStyle/>
            <a:p>
              <a:pPr algn="ctr" defTabSz="914354">
                <a:lnSpc>
                  <a:spcPct val="90000"/>
                </a:lnSpc>
                <a:defRPr/>
              </a:pPr>
              <a:r>
                <a:rPr lang="en-US" sz="1733" dirty="0">
                  <a:solidFill>
                    <a:schemeClr val="tx1">
                      <a:lumMod val="90000"/>
                      <a:lumOff val="10000"/>
                    </a:schemeClr>
                  </a:solidFill>
                  <a:cs typeface="Helvetica Neue"/>
                </a:rPr>
                <a:t>“IT does a great job of</a:t>
              </a:r>
            </a:p>
            <a:p>
              <a:pPr algn="ctr" defTabSz="914354">
                <a:lnSpc>
                  <a:spcPct val="90000"/>
                </a:lnSpc>
                <a:defRPr/>
              </a:pPr>
              <a:r>
                <a:rPr lang="en-US" sz="1733" dirty="0">
                  <a:solidFill>
                    <a:schemeClr val="tx1">
                      <a:lumMod val="90000"/>
                      <a:lumOff val="10000"/>
                    </a:schemeClr>
                  </a:solidFill>
                  <a:cs typeface="Helvetica Neue"/>
                </a:rPr>
                <a:t>scheduling planned </a:t>
              </a:r>
            </a:p>
            <a:p>
              <a:pPr algn="ctr" defTabSz="914354">
                <a:lnSpc>
                  <a:spcPct val="90000"/>
                </a:lnSpc>
                <a:defRPr/>
              </a:pPr>
              <a:r>
                <a:rPr lang="en-US" sz="1733" dirty="0">
                  <a:solidFill>
                    <a:schemeClr val="tx1">
                      <a:lumMod val="90000"/>
                      <a:lumOff val="10000"/>
                    </a:schemeClr>
                  </a:solidFill>
                  <a:cs typeface="Helvetica Neue"/>
                </a:rPr>
                <a:t>downtime, but the </a:t>
              </a:r>
            </a:p>
            <a:p>
              <a:pPr algn="ctr" defTabSz="914354">
                <a:lnSpc>
                  <a:spcPct val="90000"/>
                </a:lnSpc>
                <a:defRPr/>
              </a:pPr>
              <a:r>
                <a:rPr lang="en-US" sz="1733" dirty="0">
                  <a:solidFill>
                    <a:schemeClr val="tx1">
                      <a:lumMod val="90000"/>
                      <a:lumOff val="10000"/>
                    </a:schemeClr>
                  </a:solidFill>
                  <a:cs typeface="Helvetica Neue"/>
                </a:rPr>
                <a:t>bigger issue is</a:t>
              </a:r>
            </a:p>
            <a:p>
              <a:pPr algn="ctr" defTabSz="914354">
                <a:lnSpc>
                  <a:spcPct val="90000"/>
                </a:lnSpc>
                <a:defRPr/>
              </a:pPr>
              <a:r>
                <a:rPr lang="en-US" sz="1733" dirty="0">
                  <a:solidFill>
                    <a:schemeClr val="tx1">
                      <a:lumMod val="90000"/>
                      <a:lumOff val="10000"/>
                    </a:schemeClr>
                  </a:solidFill>
                  <a:cs typeface="Helvetica Neue"/>
                </a:rPr>
                <a:t>break/fix ”</a:t>
              </a:r>
            </a:p>
          </p:txBody>
        </p:sp>
      </p:grpSp>
      <p:grpSp>
        <p:nvGrpSpPr>
          <p:cNvPr id="19508" name="Group 16">
            <a:extLst>
              <a:ext uri="{FF2B5EF4-FFF2-40B4-BE49-F238E27FC236}">
                <a16:creationId xmlns:a16="http://schemas.microsoft.com/office/drawing/2014/main" id="{8F4CD161-C770-4DDC-8B1E-632B875C14B0}"/>
              </a:ext>
            </a:extLst>
          </p:cNvPr>
          <p:cNvGrpSpPr>
            <a:grpSpLocks/>
          </p:cNvGrpSpPr>
          <p:nvPr/>
        </p:nvGrpSpPr>
        <p:grpSpPr bwMode="auto">
          <a:xfrm>
            <a:off x="6110289" y="930275"/>
            <a:ext cx="6026151" cy="668339"/>
            <a:chOff x="5812090" y="687760"/>
            <a:chExt cx="6026531" cy="1176175"/>
          </a:xfrm>
        </p:grpSpPr>
        <p:sp>
          <p:nvSpPr>
            <p:cNvPr id="60" name="Rounded Rectangular Callout 21">
              <a:extLst>
                <a:ext uri="{FF2B5EF4-FFF2-40B4-BE49-F238E27FC236}">
                  <a16:creationId xmlns:a16="http://schemas.microsoft.com/office/drawing/2014/main" id="{C4A44678-6CE3-49FE-9660-73A59046A031}"/>
                </a:ext>
              </a:extLst>
            </p:cNvPr>
            <p:cNvSpPr/>
            <p:nvPr/>
          </p:nvSpPr>
          <p:spPr>
            <a:xfrm>
              <a:off x="6005777" y="687760"/>
              <a:ext cx="5832844" cy="1176175"/>
            </a:xfrm>
            <a:prstGeom prst="wedgeRoundRectCallout">
              <a:avLst>
                <a:gd name="adj1" fmla="val -66841"/>
                <a:gd name="adj2" fmla="val 50736"/>
                <a:gd name="adj3" fmla="val 16667"/>
              </a:avLst>
            </a:prstGeom>
            <a:solidFill>
              <a:schemeClr val="bg1"/>
            </a:solidFill>
            <a:ln w="25400" cmpd="sng">
              <a:solidFill>
                <a:schemeClr val="tx1">
                  <a:lumMod val="90000"/>
                  <a:lumOff val="10000"/>
                </a:schemeClr>
              </a:solidFill>
            </a:ln>
          </p:spPr>
          <p:txBody>
            <a:bodyPr wrap="none" anchor="ctr"/>
            <a:lstStyle/>
            <a:p>
              <a:pPr algn="ctr" defTabSz="914354">
                <a:defRPr/>
              </a:pPr>
              <a:endParaRPr lang="en-US" sz="1600" dirty="0" err="1">
                <a:solidFill>
                  <a:srgbClr val="FF0000"/>
                </a:solidFill>
                <a:latin typeface="Helvetica Neue"/>
                <a:cs typeface="Helvetica Neue"/>
              </a:endParaRPr>
            </a:p>
          </p:txBody>
        </p:sp>
        <p:sp>
          <p:nvSpPr>
            <p:cNvPr id="61" name="TextBox 60">
              <a:extLst>
                <a:ext uri="{FF2B5EF4-FFF2-40B4-BE49-F238E27FC236}">
                  <a16:creationId xmlns:a16="http://schemas.microsoft.com/office/drawing/2014/main" id="{10668912-B8F4-41D0-BA02-7306B988C7C8}"/>
                </a:ext>
              </a:extLst>
            </p:cNvPr>
            <p:cNvSpPr txBox="1"/>
            <p:nvPr/>
          </p:nvSpPr>
          <p:spPr bwMode="black">
            <a:xfrm>
              <a:off x="5812090" y="793923"/>
              <a:ext cx="6026531" cy="547578"/>
            </a:xfrm>
            <a:prstGeom prst="rect">
              <a:avLst/>
            </a:prstGeom>
            <a:noFill/>
            <a:ln w="0">
              <a:noFill/>
              <a:miter lim="800000"/>
              <a:headEnd/>
              <a:tailEnd/>
            </a:ln>
          </p:spPr>
          <p:txBody>
            <a:bodyPr wrap="none"/>
            <a:lstStyle/>
            <a:p>
              <a:pPr algn="ctr" defTabSz="914354">
                <a:lnSpc>
                  <a:spcPct val="90000"/>
                </a:lnSpc>
                <a:defRPr/>
              </a:pPr>
              <a:r>
                <a:rPr lang="en-US" dirty="0">
                  <a:solidFill>
                    <a:schemeClr val="tx1">
                      <a:lumMod val="90000"/>
                      <a:lumOff val="10000"/>
                    </a:schemeClr>
                  </a:solidFill>
                  <a:cs typeface="Helvetica Neue"/>
                </a:rPr>
                <a:t>“When applications stop working we don’t even</a:t>
              </a:r>
            </a:p>
            <a:p>
              <a:pPr algn="ctr" defTabSz="914354">
                <a:lnSpc>
                  <a:spcPct val="90000"/>
                </a:lnSpc>
                <a:defRPr/>
              </a:pPr>
              <a:r>
                <a:rPr lang="en-US" dirty="0">
                  <a:solidFill>
                    <a:schemeClr val="tx1">
                      <a:lumMod val="90000"/>
                      <a:lumOff val="10000"/>
                    </a:schemeClr>
                  </a:solidFill>
                  <a:cs typeface="Helvetica Neue"/>
                </a:rPr>
                <a:t>know until other issues arise” </a:t>
              </a:r>
            </a:p>
            <a:p>
              <a:pPr algn="ctr" defTabSz="914354">
                <a:lnSpc>
                  <a:spcPct val="90000"/>
                </a:lnSpc>
                <a:defRPr/>
              </a:pPr>
              <a:endParaRPr lang="en-US" dirty="0">
                <a:solidFill>
                  <a:schemeClr val="tx1">
                    <a:lumMod val="90000"/>
                    <a:lumOff val="10000"/>
                  </a:schemeClr>
                </a:solidFill>
                <a:cs typeface="Helvetica Neue"/>
              </a:endParaRPr>
            </a:p>
            <a:p>
              <a:pPr algn="ctr" defTabSz="914354">
                <a:lnSpc>
                  <a:spcPct val="90000"/>
                </a:lnSpc>
                <a:defRPr/>
              </a:pPr>
              <a:endParaRPr lang="en-US" dirty="0">
                <a:solidFill>
                  <a:schemeClr val="tx1">
                    <a:lumMod val="90000"/>
                    <a:lumOff val="10000"/>
                  </a:schemeClr>
                </a:solidFill>
                <a:cs typeface="Helvetica Neue"/>
              </a:endParaRPr>
            </a:p>
          </p:txBody>
        </p:sp>
      </p:grpSp>
      <p:grpSp>
        <p:nvGrpSpPr>
          <p:cNvPr id="19509" name="Group 19">
            <a:extLst>
              <a:ext uri="{FF2B5EF4-FFF2-40B4-BE49-F238E27FC236}">
                <a16:creationId xmlns:a16="http://schemas.microsoft.com/office/drawing/2014/main" id="{D0736E56-AE50-42D0-A291-BFD78ACC08CB}"/>
              </a:ext>
            </a:extLst>
          </p:cNvPr>
          <p:cNvGrpSpPr>
            <a:grpSpLocks/>
          </p:cNvGrpSpPr>
          <p:nvPr/>
        </p:nvGrpSpPr>
        <p:grpSpPr bwMode="auto">
          <a:xfrm>
            <a:off x="8697913" y="2897188"/>
            <a:ext cx="3236912" cy="1304925"/>
            <a:chOff x="8662736" y="2903214"/>
            <a:chExt cx="3529264" cy="1421869"/>
          </a:xfrm>
        </p:grpSpPr>
        <p:sp>
          <p:nvSpPr>
            <p:cNvPr id="64" name="Oval Callout 13">
              <a:extLst>
                <a:ext uri="{FF2B5EF4-FFF2-40B4-BE49-F238E27FC236}">
                  <a16:creationId xmlns:a16="http://schemas.microsoft.com/office/drawing/2014/main" id="{A53A511E-125A-4B0E-A185-350EE919A9DB}"/>
                </a:ext>
              </a:extLst>
            </p:cNvPr>
            <p:cNvSpPr/>
            <p:nvPr/>
          </p:nvSpPr>
          <p:spPr>
            <a:xfrm>
              <a:off x="8662736" y="2903214"/>
              <a:ext cx="3529264" cy="1421869"/>
            </a:xfrm>
            <a:prstGeom prst="wedgeEllipseCallout">
              <a:avLst>
                <a:gd name="adj1" fmla="val -63462"/>
                <a:gd name="adj2" fmla="val -53720"/>
              </a:avLst>
            </a:prstGeom>
            <a:solidFill>
              <a:schemeClr val="bg1"/>
            </a:solidFill>
            <a:ln w="25400" cmpd="sng">
              <a:solidFill>
                <a:schemeClr val="tx1">
                  <a:lumMod val="90000"/>
                  <a:lumOff val="10000"/>
                </a:schemeClr>
              </a:solidFill>
            </a:ln>
          </p:spPr>
          <p:txBody>
            <a:bodyPr wrap="none" anchor="ctr"/>
            <a:lstStyle/>
            <a:p>
              <a:pPr algn="ctr" defTabSz="914354">
                <a:defRPr/>
              </a:pPr>
              <a:endParaRPr lang="en-US" sz="1600" dirty="0" err="1">
                <a:solidFill>
                  <a:schemeClr val="accent5"/>
                </a:solidFill>
                <a:latin typeface="Helvetica Neue"/>
                <a:cs typeface="Helvetica Neue"/>
              </a:endParaRPr>
            </a:p>
          </p:txBody>
        </p:sp>
        <p:sp>
          <p:nvSpPr>
            <p:cNvPr id="65" name="TextBox 64">
              <a:extLst>
                <a:ext uri="{FF2B5EF4-FFF2-40B4-BE49-F238E27FC236}">
                  <a16:creationId xmlns:a16="http://schemas.microsoft.com/office/drawing/2014/main" id="{F375A858-5506-412B-9178-3B6BD744C84D}"/>
                </a:ext>
              </a:extLst>
            </p:cNvPr>
            <p:cNvSpPr txBox="1"/>
            <p:nvPr/>
          </p:nvSpPr>
          <p:spPr bwMode="black">
            <a:xfrm>
              <a:off x="8951792" y="3136732"/>
              <a:ext cx="2951151" cy="972129"/>
            </a:xfrm>
            <a:prstGeom prst="rect">
              <a:avLst/>
            </a:prstGeom>
            <a:noFill/>
            <a:ln w="0">
              <a:noFill/>
              <a:miter lim="800000"/>
              <a:headEnd/>
              <a:tailEnd/>
            </a:ln>
          </p:spPr>
          <p:txBody>
            <a:bodyPr wrap="none"/>
            <a:lstStyle/>
            <a:p>
              <a:pPr algn="ctr" defTabSz="914354">
                <a:lnSpc>
                  <a:spcPct val="90000"/>
                </a:lnSpc>
                <a:defRPr/>
              </a:pPr>
              <a:r>
                <a:rPr lang="en-US" dirty="0">
                  <a:solidFill>
                    <a:schemeClr val="tx1">
                      <a:lumMod val="90000"/>
                      <a:lumOff val="10000"/>
                    </a:schemeClr>
                  </a:solidFill>
                  <a:cs typeface="Helvetica Neue"/>
                </a:rPr>
                <a:t>“Our systems are so old</a:t>
              </a:r>
            </a:p>
            <a:p>
              <a:pPr algn="ctr" defTabSz="914354">
                <a:lnSpc>
                  <a:spcPct val="90000"/>
                </a:lnSpc>
                <a:defRPr/>
              </a:pPr>
              <a:r>
                <a:rPr lang="en-US" dirty="0">
                  <a:solidFill>
                    <a:schemeClr val="tx1">
                      <a:lumMod val="90000"/>
                      <a:lumOff val="10000"/>
                    </a:schemeClr>
                  </a:solidFill>
                  <a:cs typeface="Helvetica Neue"/>
                </a:rPr>
                <a:t>and fragile and we dare not </a:t>
              </a:r>
            </a:p>
            <a:p>
              <a:pPr algn="ctr" defTabSz="914354">
                <a:lnSpc>
                  <a:spcPct val="90000"/>
                </a:lnSpc>
                <a:defRPr/>
              </a:pPr>
              <a:r>
                <a:rPr lang="en-US" dirty="0">
                  <a:solidFill>
                    <a:schemeClr val="tx1">
                      <a:lumMod val="90000"/>
                      <a:lumOff val="10000"/>
                    </a:schemeClr>
                  </a:solidFill>
                  <a:cs typeface="Helvetica Neue"/>
                </a:rPr>
                <a:t>change anything in case</a:t>
              </a:r>
            </a:p>
            <a:p>
              <a:pPr algn="ctr" defTabSz="914354">
                <a:lnSpc>
                  <a:spcPct val="90000"/>
                </a:lnSpc>
                <a:defRPr/>
              </a:pPr>
              <a:r>
                <a:rPr lang="en-US" dirty="0">
                  <a:solidFill>
                    <a:schemeClr val="tx1">
                      <a:lumMod val="90000"/>
                      <a:lumOff val="10000"/>
                    </a:schemeClr>
                  </a:solidFill>
                  <a:cs typeface="Helvetica Neue"/>
                </a:rPr>
                <a:t>it breaks” </a:t>
              </a:r>
            </a:p>
            <a:p>
              <a:pPr algn="ctr" defTabSz="914354">
                <a:lnSpc>
                  <a:spcPct val="90000"/>
                </a:lnSpc>
                <a:defRPr/>
              </a:pPr>
              <a:endParaRPr lang="en-US" dirty="0">
                <a:solidFill>
                  <a:schemeClr val="tx1">
                    <a:lumMod val="90000"/>
                    <a:lumOff val="10000"/>
                  </a:schemeClr>
                </a:solidFill>
                <a:cs typeface="Helvetica Neue"/>
              </a:endParaRPr>
            </a:p>
            <a:p>
              <a:pPr algn="ctr" defTabSz="914354">
                <a:lnSpc>
                  <a:spcPct val="90000"/>
                </a:lnSpc>
                <a:defRPr/>
              </a:pPr>
              <a:endParaRPr lang="en-US" dirty="0">
                <a:solidFill>
                  <a:schemeClr val="tx1">
                    <a:lumMod val="90000"/>
                    <a:lumOff val="10000"/>
                  </a:schemeClr>
                </a:solidFill>
                <a:cs typeface="Helvetica Neue"/>
              </a:endParaRPr>
            </a:p>
          </p:txBody>
        </p:sp>
      </p:grpSp>
    </p:spTree>
    <p:extLst>
      <p:ext uri="{BB962C8B-B14F-4D97-AF65-F5344CB8AC3E}">
        <p14:creationId xmlns:p14="http://schemas.microsoft.com/office/powerpoint/2010/main" val="188231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kite, holding, yellow, water&#10;&#10;Description automatically generated">
            <a:extLst>
              <a:ext uri="{FF2B5EF4-FFF2-40B4-BE49-F238E27FC236}">
                <a16:creationId xmlns:a16="http://schemas.microsoft.com/office/drawing/2014/main" id="{543F0C31-B8FA-4E38-97C6-BA1A0DEADD2C}"/>
              </a:ext>
            </a:extLst>
          </p:cNvPr>
          <p:cNvPicPr>
            <a:picLocks noChangeAspect="1"/>
          </p:cNvPicPr>
          <p:nvPr/>
        </p:nvPicPr>
        <p:blipFill>
          <a:blip r:embed="rId3"/>
          <a:stretch>
            <a:fillRect/>
          </a:stretch>
        </p:blipFill>
        <p:spPr>
          <a:xfrm>
            <a:off x="1" y="-1"/>
            <a:ext cx="12207042" cy="6866461"/>
          </a:xfrm>
          <a:prstGeom prst="rect">
            <a:avLst/>
          </a:prstGeom>
        </p:spPr>
      </p:pic>
      <p:sp>
        <p:nvSpPr>
          <p:cNvPr id="9" name="TextBox 8">
            <a:extLst>
              <a:ext uri="{FF2B5EF4-FFF2-40B4-BE49-F238E27FC236}">
                <a16:creationId xmlns:a16="http://schemas.microsoft.com/office/drawing/2014/main" id="{88B50BD0-7C2E-4758-B887-B3009D8E9E61}"/>
              </a:ext>
            </a:extLst>
          </p:cNvPr>
          <p:cNvSpPr txBox="1"/>
          <p:nvPr/>
        </p:nvSpPr>
        <p:spPr>
          <a:xfrm>
            <a:off x="2678435" y="1261228"/>
            <a:ext cx="7119257" cy="4878259"/>
          </a:xfrm>
          <a:prstGeom prst="rect">
            <a:avLst/>
          </a:prstGeom>
          <a:noFill/>
        </p:spPr>
        <p:txBody>
          <a:bodyPr wrap="none" tIns="121920" bIns="121920" rtlCol="0" anchor="t">
            <a:spAutoFit/>
          </a:bodyPr>
          <a:lstStyle/>
          <a:p>
            <a:pPr algn="ctr">
              <a:spcAft>
                <a:spcPts val="5067"/>
              </a:spcAft>
            </a:pPr>
            <a:r>
              <a:rPr lang="en-US" sz="7200" b="1" dirty="0">
                <a:solidFill>
                  <a:schemeClr val="bg1"/>
                </a:solidFill>
                <a:latin typeface="Helvetica 65 Medium" panose="020B0500000000000000" pitchFamily="34" charset="0"/>
              </a:rPr>
              <a:t>SIMPLE</a:t>
            </a:r>
          </a:p>
          <a:p>
            <a:pPr algn="ctr">
              <a:spcAft>
                <a:spcPts val="5067"/>
              </a:spcAft>
            </a:pPr>
            <a:r>
              <a:rPr lang="en-US" sz="7200" b="1" dirty="0">
                <a:solidFill>
                  <a:schemeClr val="bg1"/>
                </a:solidFill>
                <a:latin typeface="Helvetica 65 Medium" panose="020B0500000000000000" pitchFamily="34" charset="0"/>
              </a:rPr>
              <a:t>PROTECTED</a:t>
            </a:r>
          </a:p>
          <a:p>
            <a:pPr algn="ctr">
              <a:spcAft>
                <a:spcPts val="5067"/>
              </a:spcAft>
            </a:pPr>
            <a:r>
              <a:rPr lang="en-US" sz="7200" b="1" dirty="0">
                <a:solidFill>
                  <a:schemeClr val="bg1"/>
                </a:solidFill>
                <a:latin typeface="Helvetica 65 Medium" panose="020B0500000000000000" pitchFamily="34" charset="0"/>
              </a:rPr>
              <a:t>AUTONOMOUS</a:t>
            </a:r>
            <a:endParaRPr lang="en-US" sz="8800" b="1" dirty="0">
              <a:solidFill>
                <a:schemeClr val="bg1"/>
              </a:solidFill>
              <a:latin typeface="Helvetica 65 Medium" panose="020B0500000000000000" pitchFamily="34" charset="0"/>
            </a:endParaRPr>
          </a:p>
        </p:txBody>
      </p:sp>
      <p:sp>
        <p:nvSpPr>
          <p:cNvPr id="3" name="Rectangle 2">
            <a:extLst>
              <a:ext uri="{FF2B5EF4-FFF2-40B4-BE49-F238E27FC236}">
                <a16:creationId xmlns:a16="http://schemas.microsoft.com/office/drawing/2014/main" id="{D104BF84-94A4-48A0-867D-164C2DC7B86B}"/>
              </a:ext>
            </a:extLst>
          </p:cNvPr>
          <p:cNvSpPr/>
          <p:nvPr/>
        </p:nvSpPr>
        <p:spPr>
          <a:xfrm>
            <a:off x="389467" y="1602857"/>
            <a:ext cx="3413760" cy="35356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itle 2">
            <a:extLst>
              <a:ext uri="{FF2B5EF4-FFF2-40B4-BE49-F238E27FC236}">
                <a16:creationId xmlns:a16="http://schemas.microsoft.com/office/drawing/2014/main" id="{C6AD31AF-58EA-4A8C-A873-6D308C49A656}"/>
              </a:ext>
            </a:extLst>
          </p:cNvPr>
          <p:cNvSpPr txBox="1">
            <a:spLocks/>
          </p:cNvSpPr>
          <p:nvPr/>
        </p:nvSpPr>
        <p:spPr>
          <a:xfrm>
            <a:off x="-1" y="52000"/>
            <a:ext cx="12191999"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aleway" panose="020B0003030101060003" pitchFamily="34" charset="0"/>
                <a:ea typeface="+mj-ea"/>
                <a:cs typeface="+mj-cs"/>
              </a:defRPr>
            </a:lvl1pPr>
          </a:lstStyle>
          <a:p>
            <a:r>
              <a:rPr lang="en-US" dirty="0">
                <a:solidFill>
                  <a:schemeClr val="bg1"/>
                </a:solidFill>
              </a:rPr>
              <a:t>Stratus is</a:t>
            </a:r>
          </a:p>
        </p:txBody>
      </p:sp>
    </p:spTree>
    <p:extLst>
      <p:ext uri="{BB962C8B-B14F-4D97-AF65-F5344CB8AC3E}">
        <p14:creationId xmlns:p14="http://schemas.microsoft.com/office/powerpoint/2010/main" val="7227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5C42-1105-4916-8A28-32BBDFA2F45D}"/>
              </a:ext>
            </a:extLst>
          </p:cNvPr>
          <p:cNvSpPr>
            <a:spLocks noGrp="1"/>
          </p:cNvSpPr>
          <p:nvPr>
            <p:ph type="title"/>
          </p:nvPr>
        </p:nvSpPr>
        <p:spPr>
          <a:xfrm>
            <a:off x="192824" y="100837"/>
            <a:ext cx="11522926" cy="1084511"/>
          </a:xfrm>
        </p:spPr>
        <p:txBody>
          <a:bodyPr>
            <a:normAutofit/>
          </a:bodyPr>
          <a:lstStyle/>
          <a:p>
            <a:r>
              <a:rPr lang="en-US" sz="3200" dirty="0"/>
              <a:t>Modern Automation Infrastructure Powered by Stratus</a:t>
            </a:r>
          </a:p>
        </p:txBody>
      </p:sp>
      <p:pic>
        <p:nvPicPr>
          <p:cNvPr id="17" name="Picture 16" descr="A picture containing text, electronics&#10;&#10;Description automatically generated">
            <a:extLst>
              <a:ext uri="{FF2B5EF4-FFF2-40B4-BE49-F238E27FC236}">
                <a16:creationId xmlns:a16="http://schemas.microsoft.com/office/drawing/2014/main" id="{39679E3A-4432-4627-BFB1-06D9956F3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1266"/>
            <a:ext cx="12192000" cy="5686734"/>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EF01348A-BD27-459B-84AA-4A2B3D34E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337" y="4862006"/>
            <a:ext cx="1929397" cy="1084511"/>
          </a:xfrm>
          <a:prstGeom prst="rect">
            <a:avLst/>
          </a:prstGeom>
        </p:spPr>
      </p:pic>
      <p:pic>
        <p:nvPicPr>
          <p:cNvPr id="14" name="Picture 13" descr="Logo&#10;&#10;Description automatically generated">
            <a:extLst>
              <a:ext uri="{FF2B5EF4-FFF2-40B4-BE49-F238E27FC236}">
                <a16:creationId xmlns:a16="http://schemas.microsoft.com/office/drawing/2014/main" id="{1E9FA19B-D9AD-46D6-A150-163CE13E8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043" y="6087954"/>
            <a:ext cx="1451986" cy="392209"/>
          </a:xfrm>
          <a:prstGeom prst="rect">
            <a:avLst/>
          </a:prstGeom>
        </p:spPr>
      </p:pic>
      <p:pic>
        <p:nvPicPr>
          <p:cNvPr id="10" name="Picture 9" descr="Text&#10;&#10;Description automatically generated">
            <a:extLst>
              <a:ext uri="{FF2B5EF4-FFF2-40B4-BE49-F238E27FC236}">
                <a16:creationId xmlns:a16="http://schemas.microsoft.com/office/drawing/2014/main" id="{3AF4DBC0-6277-41B4-8177-B6811084A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535" y="6104082"/>
            <a:ext cx="1451986" cy="376082"/>
          </a:xfrm>
          <a:prstGeom prst="rect">
            <a:avLst/>
          </a:prstGeom>
        </p:spPr>
      </p:pic>
      <p:sp>
        <p:nvSpPr>
          <p:cNvPr id="15" name="TextBox 14">
            <a:extLst>
              <a:ext uri="{FF2B5EF4-FFF2-40B4-BE49-F238E27FC236}">
                <a16:creationId xmlns:a16="http://schemas.microsoft.com/office/drawing/2014/main" id="{35DDDF69-C8A2-4DC2-8366-F01726395409}"/>
              </a:ext>
            </a:extLst>
          </p:cNvPr>
          <p:cNvSpPr txBox="1"/>
          <p:nvPr/>
        </p:nvSpPr>
        <p:spPr>
          <a:xfrm>
            <a:off x="1850335" y="6480164"/>
            <a:ext cx="2420894" cy="276999"/>
          </a:xfrm>
          <a:prstGeom prst="rect">
            <a:avLst/>
          </a:prstGeom>
          <a:noFill/>
        </p:spPr>
        <p:txBody>
          <a:bodyPr wrap="square" rtlCol="0">
            <a:spAutoFit/>
          </a:bodyPr>
          <a:lstStyle/>
          <a:p>
            <a:pPr algn="ctr"/>
            <a:r>
              <a:rPr lang="en-SG" sz="1200" b="1" dirty="0">
                <a:solidFill>
                  <a:srgbClr val="FF0000"/>
                </a:solidFill>
              </a:rPr>
              <a:t>Fault Tolerant Computing</a:t>
            </a:r>
          </a:p>
        </p:txBody>
      </p:sp>
      <p:sp>
        <p:nvSpPr>
          <p:cNvPr id="19" name="TextBox 18">
            <a:extLst>
              <a:ext uri="{FF2B5EF4-FFF2-40B4-BE49-F238E27FC236}">
                <a16:creationId xmlns:a16="http://schemas.microsoft.com/office/drawing/2014/main" id="{66E0F5B6-F353-4B11-B559-9605BC968E26}"/>
              </a:ext>
            </a:extLst>
          </p:cNvPr>
          <p:cNvSpPr txBox="1"/>
          <p:nvPr/>
        </p:nvSpPr>
        <p:spPr>
          <a:xfrm>
            <a:off x="4081042" y="4179684"/>
            <a:ext cx="2420894" cy="276999"/>
          </a:xfrm>
          <a:prstGeom prst="rect">
            <a:avLst/>
          </a:prstGeom>
          <a:noFill/>
        </p:spPr>
        <p:txBody>
          <a:bodyPr wrap="square" rtlCol="0">
            <a:spAutoFit/>
          </a:bodyPr>
          <a:lstStyle/>
          <a:p>
            <a:pPr algn="ctr"/>
            <a:r>
              <a:rPr lang="en-SG" sz="1200" b="1" dirty="0">
                <a:solidFill>
                  <a:srgbClr val="FF0000"/>
                </a:solidFill>
              </a:rPr>
              <a:t>Server Virtualization</a:t>
            </a:r>
          </a:p>
        </p:txBody>
      </p:sp>
      <p:sp>
        <p:nvSpPr>
          <p:cNvPr id="20" name="TextBox 19">
            <a:extLst>
              <a:ext uri="{FF2B5EF4-FFF2-40B4-BE49-F238E27FC236}">
                <a16:creationId xmlns:a16="http://schemas.microsoft.com/office/drawing/2014/main" id="{AB140469-F09A-4938-BD6D-3986ADCD60E0}"/>
              </a:ext>
            </a:extLst>
          </p:cNvPr>
          <p:cNvSpPr txBox="1"/>
          <p:nvPr/>
        </p:nvSpPr>
        <p:spPr>
          <a:xfrm>
            <a:off x="7902192" y="6480163"/>
            <a:ext cx="2420894" cy="276999"/>
          </a:xfrm>
          <a:prstGeom prst="rect">
            <a:avLst/>
          </a:prstGeom>
          <a:noFill/>
        </p:spPr>
        <p:txBody>
          <a:bodyPr wrap="square" rtlCol="0">
            <a:spAutoFit/>
          </a:bodyPr>
          <a:lstStyle/>
          <a:p>
            <a:pPr algn="ctr"/>
            <a:r>
              <a:rPr lang="en-SG" sz="1200" b="1" dirty="0">
                <a:solidFill>
                  <a:srgbClr val="FF0000"/>
                </a:solidFill>
              </a:rPr>
              <a:t>Simple to Maintain</a:t>
            </a:r>
          </a:p>
        </p:txBody>
      </p:sp>
      <p:sp>
        <p:nvSpPr>
          <p:cNvPr id="21" name="TextBox 20">
            <a:extLst>
              <a:ext uri="{FF2B5EF4-FFF2-40B4-BE49-F238E27FC236}">
                <a16:creationId xmlns:a16="http://schemas.microsoft.com/office/drawing/2014/main" id="{5703B618-A9D0-45C9-93DD-D88D68661EA2}"/>
              </a:ext>
            </a:extLst>
          </p:cNvPr>
          <p:cNvSpPr txBox="1"/>
          <p:nvPr/>
        </p:nvSpPr>
        <p:spPr>
          <a:xfrm>
            <a:off x="9112639" y="3290500"/>
            <a:ext cx="2420894" cy="276999"/>
          </a:xfrm>
          <a:prstGeom prst="rect">
            <a:avLst/>
          </a:prstGeom>
          <a:noFill/>
        </p:spPr>
        <p:txBody>
          <a:bodyPr wrap="square" rtlCol="0">
            <a:spAutoFit/>
          </a:bodyPr>
          <a:lstStyle/>
          <a:p>
            <a:pPr algn="ctr"/>
            <a:r>
              <a:rPr lang="en-SG" sz="1200" b="1" dirty="0">
                <a:solidFill>
                  <a:srgbClr val="FF0000"/>
                </a:solidFill>
              </a:rPr>
              <a:t>Continuous Health Monitoring</a:t>
            </a:r>
          </a:p>
        </p:txBody>
      </p:sp>
    </p:spTree>
    <p:extLst>
      <p:ext uri="{BB962C8B-B14F-4D97-AF65-F5344CB8AC3E}">
        <p14:creationId xmlns:p14="http://schemas.microsoft.com/office/powerpoint/2010/main" val="2005187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3D627-EC0F-40BA-9566-7A1FA4F67C7B}"/>
              </a:ext>
            </a:extLst>
          </p:cNvPr>
          <p:cNvSpPr>
            <a:spLocks noGrp="1"/>
          </p:cNvSpPr>
          <p:nvPr>
            <p:ph type="title"/>
          </p:nvPr>
        </p:nvSpPr>
        <p:spPr>
          <a:xfrm>
            <a:off x="300990" y="102235"/>
            <a:ext cx="10515600" cy="846455"/>
          </a:xfrm>
        </p:spPr>
        <p:txBody>
          <a:bodyPr/>
          <a:lstStyle/>
          <a:p>
            <a:r>
              <a:rPr lang="en-SG" dirty="0"/>
              <a:t>Single Partner from Edge to Enterprise</a:t>
            </a:r>
          </a:p>
        </p:txBody>
      </p:sp>
      <p:pic>
        <p:nvPicPr>
          <p:cNvPr id="6" name="Picture 5" descr="Timeline&#10;&#10;Description automatically generated">
            <a:extLst>
              <a:ext uri="{FF2B5EF4-FFF2-40B4-BE49-F238E27FC236}">
                <a16:creationId xmlns:a16="http://schemas.microsoft.com/office/drawing/2014/main" id="{CB08D77B-1AE9-4FDF-AA5C-F20F7E365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655"/>
            <a:ext cx="12192000" cy="5777345"/>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95498130-1B82-4493-8B5F-4E0C65EE2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371" y="2635993"/>
            <a:ext cx="1410798" cy="79300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E205DFB9-1981-4D67-B7E4-B686599E0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41" y="3969327"/>
            <a:ext cx="1410799" cy="793008"/>
          </a:xfrm>
          <a:prstGeom prst="rect">
            <a:avLst/>
          </a:prstGeom>
        </p:spPr>
      </p:pic>
    </p:spTree>
    <p:extLst>
      <p:ext uri="{BB962C8B-B14F-4D97-AF65-F5344CB8AC3E}">
        <p14:creationId xmlns:p14="http://schemas.microsoft.com/office/powerpoint/2010/main" val="3740594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331912-98FD-4955-9D9F-061E190E7B37}"/>
              </a:ext>
            </a:extLst>
          </p:cNvPr>
          <p:cNvSpPr>
            <a:spLocks noGrp="1"/>
          </p:cNvSpPr>
          <p:nvPr>
            <p:ph type="title"/>
          </p:nvPr>
        </p:nvSpPr>
        <p:spPr/>
        <p:txBody>
          <a:bodyPr/>
          <a:lstStyle/>
          <a:p>
            <a:r>
              <a:rPr lang="en-SG" dirty="0"/>
              <a:t>Thank you	</a:t>
            </a:r>
          </a:p>
        </p:txBody>
      </p:sp>
      <p:sp>
        <p:nvSpPr>
          <p:cNvPr id="7" name="Text Placeholder 6">
            <a:extLst>
              <a:ext uri="{FF2B5EF4-FFF2-40B4-BE49-F238E27FC236}">
                <a16:creationId xmlns:a16="http://schemas.microsoft.com/office/drawing/2014/main" id="{47577E8E-37EB-4B97-AC2A-14B5512EBD06}"/>
              </a:ext>
            </a:extLst>
          </p:cNvPr>
          <p:cNvSpPr>
            <a:spLocks noGrp="1"/>
          </p:cNvSpPr>
          <p:nvPr>
            <p:ph type="body" sz="quarter" idx="10"/>
          </p:nvPr>
        </p:nvSpPr>
        <p:spPr/>
        <p:txBody>
          <a:bodyPr/>
          <a:lstStyle/>
          <a:p>
            <a:r>
              <a:rPr lang="en-SG" dirty="0"/>
              <a:t>The Need for Availability is growing!</a:t>
            </a:r>
          </a:p>
        </p:txBody>
      </p:sp>
    </p:spTree>
    <p:extLst>
      <p:ext uri="{BB962C8B-B14F-4D97-AF65-F5344CB8AC3E}">
        <p14:creationId xmlns:p14="http://schemas.microsoft.com/office/powerpoint/2010/main" val="100189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4">
            <a:extLst>
              <a:ext uri="{FF2B5EF4-FFF2-40B4-BE49-F238E27FC236}">
                <a16:creationId xmlns:a16="http://schemas.microsoft.com/office/drawing/2014/main" id="{612E87AD-E1EA-455B-BFFC-AE368CFBA36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latin typeface="+mj-lt"/>
              </a:rPr>
              <a:t>ISDN Industrial Innovation Challenge 2021</a:t>
            </a: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6712D95-4A7C-44C1-8946-1889D9143E3F}"/>
              </a:ext>
            </a:extLst>
          </p:cNvPr>
          <p:cNvSpPr txBox="1"/>
          <p:nvPr/>
        </p:nvSpPr>
        <p:spPr>
          <a:xfrm>
            <a:off x="640080" y="2872899"/>
            <a:ext cx="4243589" cy="3320668"/>
          </a:xfrm>
          <a:prstGeom prst="rect">
            <a:avLst/>
          </a:prstGeom>
        </p:spPr>
        <p:txBody>
          <a:bodyPr vert="horz" lIns="91440" tIns="45720" rIns="91440" bIns="45720" rtlCol="0">
            <a:normAutofit/>
          </a:bodyPr>
          <a:lstStyle/>
          <a:p>
            <a:pPr algn="just">
              <a:lnSpc>
                <a:spcPct val="90000"/>
              </a:lnSpc>
              <a:spcAft>
                <a:spcPts val="600"/>
              </a:spcAft>
            </a:pPr>
            <a:r>
              <a:rPr lang="en-US" sz="2000" dirty="0"/>
              <a:t>The Industrial Innovation Challenge 2021 seeks to get participants to apply their process design skills to solve real-world design problems. A unique opportunity to develop that experience while being mentored and supported through the entire competition by expert leaders from ISDN Software Business, AVEVA and Stratus Technologies</a:t>
            </a:r>
          </a:p>
        </p:txBody>
      </p:sp>
      <p:pic>
        <p:nvPicPr>
          <p:cNvPr id="3" name="Picture 2">
            <a:extLst>
              <a:ext uri="{FF2B5EF4-FFF2-40B4-BE49-F238E27FC236}">
                <a16:creationId xmlns:a16="http://schemas.microsoft.com/office/drawing/2014/main" id="{90DD417E-0085-4767-B839-6B1DF8BDF510}"/>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0330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9562C-8CB7-4FA7-A211-8C6DEEE440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4C11E42-8C46-433D-8ED6-C599D43BB35F}"/>
              </a:ext>
            </a:extLst>
          </p:cNvPr>
          <p:cNvSpPr txBox="1"/>
          <p:nvPr/>
        </p:nvSpPr>
        <p:spPr>
          <a:xfrm>
            <a:off x="1332089" y="3623733"/>
            <a:ext cx="8805333" cy="1077218"/>
          </a:xfrm>
          <a:prstGeom prst="rect">
            <a:avLst/>
          </a:prstGeom>
          <a:noFill/>
        </p:spPr>
        <p:txBody>
          <a:bodyPr wrap="square" rtlCol="0">
            <a:spAutoFit/>
          </a:bodyPr>
          <a:lstStyle/>
          <a:p>
            <a:pPr algn="ctr"/>
            <a:r>
              <a:rPr lang="en-GB" sz="3600" b="1" dirty="0">
                <a:solidFill>
                  <a:schemeClr val="bg1"/>
                </a:solidFill>
              </a:rPr>
              <a:t>30 July 2021</a:t>
            </a:r>
          </a:p>
          <a:p>
            <a:pPr algn="ctr"/>
            <a:r>
              <a:rPr lang="en-SG" sz="2800" dirty="0">
                <a:solidFill>
                  <a:schemeClr val="bg1"/>
                </a:solidFill>
              </a:rPr>
              <a:t>Web Demo #1: System Platform General Overview</a:t>
            </a:r>
          </a:p>
        </p:txBody>
      </p:sp>
    </p:spTree>
    <p:extLst>
      <p:ext uri="{BB962C8B-B14F-4D97-AF65-F5344CB8AC3E}">
        <p14:creationId xmlns:p14="http://schemas.microsoft.com/office/powerpoint/2010/main" val="84393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11CD9B9-DFA2-4DB1-98F3-C4C6BF5262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43163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imeline&#10;&#10;Description automatically generated">
            <a:extLst>
              <a:ext uri="{FF2B5EF4-FFF2-40B4-BE49-F238E27FC236}">
                <a16:creationId xmlns:a16="http://schemas.microsoft.com/office/drawing/2014/main" id="{611CD9B9-DFA2-4DB1-98F3-C4C6BF52629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52992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3B106-8330-4065-9E74-21B0B1E3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F1C7FAE-B09A-47D1-A92B-7B5D281B4ABB}"/>
              </a:ext>
            </a:extLst>
          </p:cNvPr>
          <p:cNvSpPr txBox="1"/>
          <p:nvPr/>
        </p:nvSpPr>
        <p:spPr>
          <a:xfrm>
            <a:off x="3257549" y="3143249"/>
            <a:ext cx="4943475" cy="1200329"/>
          </a:xfrm>
          <a:prstGeom prst="rect">
            <a:avLst/>
          </a:prstGeom>
          <a:noFill/>
        </p:spPr>
        <p:txBody>
          <a:bodyPr wrap="square" rtlCol="0">
            <a:spAutoFit/>
          </a:bodyPr>
          <a:lstStyle/>
          <a:p>
            <a:r>
              <a:rPr lang="en-US" sz="2400" b="1" spc="100" dirty="0">
                <a:solidFill>
                  <a:schemeClr val="bg1"/>
                </a:solidFill>
                <a:latin typeface="Raleway" panose="020B0003030101060003" pitchFamily="34" charset="0"/>
              </a:rPr>
              <a:t>System Platform for Process Information Management and Unify Operation</a:t>
            </a:r>
            <a:endParaRPr lang="en-SG" sz="2400" b="1" spc="100" dirty="0">
              <a:solidFill>
                <a:schemeClr val="bg1"/>
              </a:solidFill>
              <a:latin typeface="Raleway" panose="020B0003030101060003" pitchFamily="34" charset="0"/>
            </a:endParaRPr>
          </a:p>
        </p:txBody>
      </p:sp>
    </p:spTree>
    <p:extLst>
      <p:ext uri="{BB962C8B-B14F-4D97-AF65-F5344CB8AC3E}">
        <p14:creationId xmlns:p14="http://schemas.microsoft.com/office/powerpoint/2010/main" val="394032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99FE4-A4D3-4ED8-974C-EEA65C0FE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869489F-8C72-49EF-A3D8-246195F0D797}"/>
              </a:ext>
            </a:extLst>
          </p:cNvPr>
          <p:cNvSpPr txBox="1"/>
          <p:nvPr/>
        </p:nvSpPr>
        <p:spPr>
          <a:xfrm>
            <a:off x="4554242" y="1500618"/>
            <a:ext cx="6356411" cy="1323439"/>
          </a:xfrm>
          <a:prstGeom prst="rect">
            <a:avLst/>
          </a:prstGeom>
          <a:noFill/>
        </p:spPr>
        <p:txBody>
          <a:bodyPr wrap="square" rtlCol="0">
            <a:spAutoFit/>
          </a:bodyPr>
          <a:lstStyle/>
          <a:p>
            <a:r>
              <a:rPr lang="en-SG" sz="4000" b="1" dirty="0">
                <a:solidFill>
                  <a:srgbClr val="05445E"/>
                </a:solidFill>
              </a:rPr>
              <a:t>System Platform Helps to Drive Digital Transformation</a:t>
            </a:r>
            <a:endParaRPr lang="en-SG" sz="4000" dirty="0">
              <a:solidFill>
                <a:srgbClr val="05445E"/>
              </a:solidFill>
            </a:endParaRPr>
          </a:p>
        </p:txBody>
      </p:sp>
      <p:sp>
        <p:nvSpPr>
          <p:cNvPr id="5" name="TextBox 4">
            <a:extLst>
              <a:ext uri="{FF2B5EF4-FFF2-40B4-BE49-F238E27FC236}">
                <a16:creationId xmlns:a16="http://schemas.microsoft.com/office/drawing/2014/main" id="{B9D6DC2F-9C66-45BE-A4DF-535DFA49BF1E}"/>
              </a:ext>
            </a:extLst>
          </p:cNvPr>
          <p:cNvSpPr txBox="1"/>
          <p:nvPr/>
        </p:nvSpPr>
        <p:spPr>
          <a:xfrm>
            <a:off x="4554243" y="2736988"/>
            <a:ext cx="6356411" cy="461665"/>
          </a:xfrm>
          <a:prstGeom prst="rect">
            <a:avLst/>
          </a:prstGeom>
          <a:noFill/>
        </p:spPr>
        <p:txBody>
          <a:bodyPr wrap="square" rtlCol="0">
            <a:spAutoFit/>
          </a:bodyPr>
          <a:lstStyle/>
          <a:p>
            <a:r>
              <a:rPr lang="en-US" sz="2400" b="1" spc="200" dirty="0">
                <a:solidFill>
                  <a:srgbClr val="05445E"/>
                </a:solidFill>
              </a:rPr>
              <a:t>DELIVER “KNOWLEDGE” AND “WI﻿SDOM”</a:t>
            </a:r>
            <a:endParaRPr lang="en-SG" sz="2400" spc="200" dirty="0">
              <a:solidFill>
                <a:srgbClr val="05445E"/>
              </a:solidFill>
            </a:endParaRPr>
          </a:p>
        </p:txBody>
      </p:sp>
      <p:sp>
        <p:nvSpPr>
          <p:cNvPr id="6" name="TextBox 5">
            <a:extLst>
              <a:ext uri="{FF2B5EF4-FFF2-40B4-BE49-F238E27FC236}">
                <a16:creationId xmlns:a16="http://schemas.microsoft.com/office/drawing/2014/main" id="{86511DA4-A523-49DE-A29D-074C03750C4A}"/>
              </a:ext>
            </a:extLst>
          </p:cNvPr>
          <p:cNvSpPr txBox="1"/>
          <p:nvPr/>
        </p:nvSpPr>
        <p:spPr>
          <a:xfrm>
            <a:off x="4554242" y="3397110"/>
            <a:ext cx="6356411"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Raleway" panose="020B0003030101060003" pitchFamily="34" charset="0"/>
              </a:rPr>
              <a:t>Leveraging digitization to improve business performance</a:t>
            </a:r>
          </a:p>
          <a:p>
            <a:pPr marL="342900" indent="-342900">
              <a:buFont typeface="Arial" panose="020B0604020202020204" pitchFamily="34" charset="0"/>
              <a:buChar char="•"/>
            </a:pPr>
            <a:r>
              <a:rPr lang="en-US" sz="2000" dirty="0">
                <a:latin typeface="Raleway" panose="020B0003030101060003" pitchFamily="34" charset="0"/>
              </a:rPr>
              <a:t>Delivers values to the people, process and assets of your business</a:t>
            </a:r>
            <a:endParaRPr lang="en-SG" sz="4400" dirty="0">
              <a:latin typeface="Raleway" panose="020B0003030101060003" pitchFamily="34" charset="0"/>
            </a:endParaRPr>
          </a:p>
        </p:txBody>
      </p:sp>
    </p:spTree>
    <p:extLst>
      <p:ext uri="{BB962C8B-B14F-4D97-AF65-F5344CB8AC3E}">
        <p14:creationId xmlns:p14="http://schemas.microsoft.com/office/powerpoint/2010/main" val="423786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DF548-1BFE-42CD-BDC3-DF680A498819}"/>
              </a:ext>
            </a:extLst>
          </p:cNvPr>
          <p:cNvSpPr txBox="1">
            <a:spLocks/>
          </p:cNvSpPr>
          <p:nvPr/>
        </p:nvSpPr>
        <p:spPr>
          <a:xfrm>
            <a:off x="841248" y="336419"/>
            <a:ext cx="10506456" cy="10102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l">
              <a:spcAft>
                <a:spcPts val="600"/>
              </a:spcAft>
            </a:pPr>
            <a:r>
              <a:rPr lang="en-US" sz="3100" dirty="0">
                <a:latin typeface="+mj-lt"/>
              </a:rPr>
              <a:t>System Platform as an </a:t>
            </a:r>
            <a:r>
              <a:rPr lang="en-US" sz="3100" kern="1200" dirty="0">
                <a:solidFill>
                  <a:schemeClr val="tx1"/>
                </a:solidFill>
                <a:latin typeface="+mj-lt"/>
                <a:ea typeface="+mj-ea"/>
                <a:cs typeface="+mj-cs"/>
              </a:rPr>
              <a:t>Enablers for Digitalization</a:t>
            </a:r>
            <a:br>
              <a:rPr lang="en-US" sz="3100" kern="1200" dirty="0">
                <a:solidFill>
                  <a:schemeClr val="tx1"/>
                </a:solidFill>
                <a:latin typeface="+mj-lt"/>
                <a:ea typeface="+mj-ea"/>
                <a:cs typeface="+mj-cs"/>
              </a:rPr>
            </a:br>
            <a:r>
              <a:rPr lang="en-US" sz="2000" kern="1200" dirty="0">
                <a:solidFill>
                  <a:schemeClr val="tx1"/>
                </a:solidFill>
                <a:latin typeface="+mj-lt"/>
                <a:ea typeface="+mj-ea"/>
                <a:cs typeface="+mj-cs"/>
              </a:rPr>
              <a:t>Three levels of values proposition</a:t>
            </a:r>
          </a:p>
        </p:txBody>
      </p:sp>
      <p:sp>
        <p:nvSpPr>
          <p:cNvPr id="27" name="Rectangle 21">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 name="Group 2">
            <a:extLst>
              <a:ext uri="{FF2B5EF4-FFF2-40B4-BE49-F238E27FC236}">
                <a16:creationId xmlns:a16="http://schemas.microsoft.com/office/drawing/2014/main" id="{0CFEC43A-1FD4-495B-B6FC-5BFC51D34DE3}"/>
              </a:ext>
            </a:extLst>
          </p:cNvPr>
          <p:cNvGrpSpPr/>
          <p:nvPr/>
        </p:nvGrpSpPr>
        <p:grpSpPr>
          <a:xfrm>
            <a:off x="1452249" y="1608389"/>
            <a:ext cx="8826804" cy="4538176"/>
            <a:chOff x="594359" y="731520"/>
            <a:chExt cx="10837986" cy="5766627"/>
          </a:xfrm>
        </p:grpSpPr>
        <p:sp>
          <p:nvSpPr>
            <p:cNvPr id="4" name="Rectangle 3">
              <a:extLst>
                <a:ext uri="{FF2B5EF4-FFF2-40B4-BE49-F238E27FC236}">
                  <a16:creationId xmlns:a16="http://schemas.microsoft.com/office/drawing/2014/main" id="{6BB7B074-30D1-400D-A69E-9E79B21C45D2}"/>
                </a:ext>
              </a:extLst>
            </p:cNvPr>
            <p:cNvSpPr/>
            <p:nvPr/>
          </p:nvSpPr>
          <p:spPr>
            <a:xfrm>
              <a:off x="594359" y="731520"/>
              <a:ext cx="3232051" cy="612648"/>
            </a:xfrm>
            <a:prstGeom prst="rect">
              <a:avLst/>
            </a:prstGeom>
            <a:solidFill>
              <a:srgbClr val="5B9BD5">
                <a:lumMod val="75000"/>
              </a:srgbClr>
            </a:solidFill>
            <a:ln w="12700" cap="flat" cmpd="sng" algn="ctr">
              <a:solidFill>
                <a:srgbClr val="5B9BD5">
                  <a:lumMod val="75000"/>
                </a:srgbClr>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SG" sz="1400" b="1" i="0" u="none" strike="noStrike" kern="0" cap="none" spc="0" normalizeH="0" baseline="0" noProof="0" dirty="0">
                  <a:ln>
                    <a:noFill/>
                  </a:ln>
                  <a:solidFill>
                    <a:prstClr val="white"/>
                  </a:solidFill>
                  <a:effectLst/>
                  <a:uLnTx/>
                  <a:uFillTx/>
                  <a:latin typeface="Calibri" panose="020F0502020204030204"/>
                  <a:ea typeface="+mn-ea"/>
                  <a:cs typeface="+mn-cs"/>
                </a:rPr>
                <a:t>Digitized Process</a:t>
              </a:r>
            </a:p>
          </p:txBody>
        </p:sp>
        <p:sp>
          <p:nvSpPr>
            <p:cNvPr id="5" name="Rectangle 4">
              <a:extLst>
                <a:ext uri="{FF2B5EF4-FFF2-40B4-BE49-F238E27FC236}">
                  <a16:creationId xmlns:a16="http://schemas.microsoft.com/office/drawing/2014/main" id="{A9462918-2A07-4CD6-9A32-7C93CBD670C2}"/>
                </a:ext>
              </a:extLst>
            </p:cNvPr>
            <p:cNvSpPr/>
            <p:nvPr/>
          </p:nvSpPr>
          <p:spPr>
            <a:xfrm>
              <a:off x="594360" y="1431036"/>
              <a:ext cx="3232052" cy="4380608"/>
            </a:xfrm>
            <a:prstGeom prst="rect">
              <a:avLst/>
            </a:prstGeom>
            <a:solidFill>
              <a:srgbClr val="5B9BD5">
                <a:lumMod val="75000"/>
              </a:srgbClr>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9CB1773-56D6-4C5F-953D-EBEE16610DD6}"/>
                </a:ext>
              </a:extLst>
            </p:cNvPr>
            <p:cNvSpPr txBox="1"/>
            <p:nvPr/>
          </p:nvSpPr>
          <p:spPr>
            <a:xfrm>
              <a:off x="594360" y="1506041"/>
              <a:ext cx="3127248" cy="4368864"/>
            </a:xfrm>
            <a:prstGeom prst="rect">
              <a:avLst/>
            </a:prstGeom>
            <a:noFill/>
          </p:spPr>
          <p:txBody>
            <a:bodyPr wrap="square" rtlCol="0">
              <a:noAutofit/>
            </a:bodyPr>
            <a:lstStyle/>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Edge Functionality</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Operation Integration Servers</a:t>
              </a:r>
            </a:p>
            <a:p>
              <a:pPr marL="742950" lvl="1" indent="-285750">
                <a:lnSpc>
                  <a:spcPct val="90000"/>
                </a:lnSpc>
                <a:spcAft>
                  <a:spcPts val="600"/>
                </a:spcAft>
                <a:buFont typeface="Arial" panose="020B0604020202020204" pitchFamily="34" charset="0"/>
                <a:buChar char="•"/>
                <a:defRPr/>
              </a:pPr>
              <a:r>
                <a:rPr kumimoji="0" lang="en-SG" sz="1400" b="0" i="0" u="none" strike="noStrike" kern="0" cap="none" spc="0" normalizeH="0" baseline="0" noProof="0" dirty="0">
                  <a:ln>
                    <a:noFill/>
                  </a:ln>
                  <a:solidFill>
                    <a:prstClr val="white"/>
                  </a:solidFill>
                  <a:effectLst/>
                  <a:uLnTx/>
                  <a:uFillTx/>
                </a:rPr>
                <a:t>OPC UA Server/Client</a:t>
              </a:r>
            </a:p>
            <a:p>
              <a:pPr marL="742950" lvl="1" indent="-285750">
                <a:lnSpc>
                  <a:spcPct val="90000"/>
                </a:lnSpc>
                <a:spcAft>
                  <a:spcPts val="600"/>
                </a:spcAft>
                <a:buFont typeface="Arial" panose="020B0604020202020204" pitchFamily="34" charset="0"/>
                <a:buChar char="•"/>
                <a:defRPr/>
              </a:pPr>
              <a:r>
                <a:rPr kumimoji="0" lang="en-SG" sz="1400" b="0" i="0" u="none" strike="noStrike" kern="0" cap="none" spc="0" normalizeH="0" baseline="0" noProof="0" dirty="0">
                  <a:ln>
                    <a:noFill/>
                  </a:ln>
                  <a:solidFill>
                    <a:prstClr val="white"/>
                  </a:solidFill>
                  <a:effectLst/>
                  <a:uLnTx/>
                  <a:uFillTx/>
                </a:rPr>
                <a:t>OPC DA Server/Client</a:t>
              </a:r>
            </a:p>
            <a:p>
              <a:pPr marL="742950" lvl="1" indent="-285750">
                <a:lnSpc>
                  <a:spcPct val="90000"/>
                </a:lnSpc>
                <a:spcAft>
                  <a:spcPts val="600"/>
                </a:spcAft>
                <a:buFont typeface="Arial" panose="020B0604020202020204" pitchFamily="34" charset="0"/>
                <a:buChar char="•"/>
                <a:defRPr/>
              </a:pPr>
              <a:r>
                <a:rPr kumimoji="0" lang="en-SG" sz="1400" b="0" i="0" u="none" strike="noStrike" kern="0" cap="none" spc="0" normalizeH="0" baseline="0" noProof="0" dirty="0">
                  <a:ln>
                    <a:noFill/>
                  </a:ln>
                  <a:solidFill>
                    <a:prstClr val="white"/>
                  </a:solidFill>
                  <a:effectLst/>
                  <a:uLnTx/>
                  <a:uFillTx/>
                </a:rPr>
                <a:t>Web Services (HTTPS)</a:t>
              </a:r>
            </a:p>
            <a:p>
              <a:pPr marL="742950" lvl="1" indent="-285750">
                <a:lnSpc>
                  <a:spcPct val="90000"/>
                </a:lnSpc>
                <a:spcAft>
                  <a:spcPts val="600"/>
                </a:spcAft>
                <a:buFont typeface="Arial" panose="020B0604020202020204" pitchFamily="34" charset="0"/>
                <a:buChar char="•"/>
                <a:defRPr/>
              </a:pPr>
              <a:r>
                <a:rPr kumimoji="0" lang="en-SG" sz="1400" b="0" i="0" u="none" strike="noStrike" kern="0" cap="none" spc="0" normalizeH="0" baseline="0" noProof="0" dirty="0">
                  <a:ln>
                    <a:noFill/>
                  </a:ln>
                  <a:solidFill>
                    <a:prstClr val="white"/>
                  </a:solidFill>
                  <a:effectLst/>
                  <a:uLnTx/>
                  <a:uFillTx/>
                </a:rPr>
                <a:t>MQTT (MQTTS)</a:t>
              </a:r>
            </a:p>
            <a:p>
              <a:pPr marL="742950" lvl="1" indent="-285750">
                <a:lnSpc>
                  <a:spcPct val="90000"/>
                </a:lnSpc>
                <a:spcAft>
                  <a:spcPts val="600"/>
                </a:spcAft>
                <a:buFont typeface="Arial" panose="020B0604020202020204" pitchFamily="34" charset="0"/>
                <a:buChar char="•"/>
                <a:defRPr/>
              </a:pPr>
              <a:r>
                <a:rPr lang="en-SG" sz="1400" kern="0" dirty="0">
                  <a:solidFill>
                    <a:prstClr val="white"/>
                  </a:solidFill>
                </a:rPr>
                <a:t>PLC/Controllers</a:t>
              </a:r>
            </a:p>
            <a:p>
              <a:pPr marL="742950" lvl="1" indent="-285750">
                <a:lnSpc>
                  <a:spcPct val="90000"/>
                </a:lnSpc>
                <a:spcAft>
                  <a:spcPts val="600"/>
                </a:spcAft>
                <a:buFont typeface="Arial" panose="020B0604020202020204" pitchFamily="34" charset="0"/>
                <a:buChar char="•"/>
                <a:defRPr/>
              </a:pPr>
              <a:r>
                <a:rPr kumimoji="0" lang="en-SG" sz="1400" b="0" i="0" u="none" strike="noStrike" kern="0" cap="none" spc="0" normalizeH="0" baseline="0" noProof="0" dirty="0">
                  <a:ln>
                    <a:noFill/>
                  </a:ln>
                  <a:solidFill>
                    <a:prstClr val="white"/>
                  </a:solidFill>
                  <a:effectLst/>
                  <a:uLnTx/>
                  <a:uFillTx/>
                </a:rPr>
                <a:t>TCP/IP Secure</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Security and Data</a:t>
              </a:r>
            </a:p>
            <a:p>
              <a:pPr marL="742950" lvl="1" indent="-285750">
                <a:lnSpc>
                  <a:spcPct val="90000"/>
                </a:lnSpc>
                <a:spcAft>
                  <a:spcPts val="600"/>
                </a:spcAft>
                <a:buFont typeface="Arial" panose="020B0604020202020204" pitchFamily="34" charset="0"/>
                <a:buChar char="•"/>
                <a:defRPr/>
              </a:pPr>
              <a:r>
                <a:rPr lang="en-SG" sz="1400" kern="0" dirty="0">
                  <a:solidFill>
                    <a:prstClr val="white"/>
                  </a:solidFill>
                </a:rPr>
                <a:t>TLS1.2</a:t>
              </a:r>
            </a:p>
            <a:p>
              <a:pPr marL="742950" lvl="1" indent="-285750">
                <a:lnSpc>
                  <a:spcPct val="90000"/>
                </a:lnSpc>
                <a:spcAft>
                  <a:spcPts val="600"/>
                </a:spcAft>
                <a:buFont typeface="Arial" panose="020B0604020202020204" pitchFamily="34" charset="0"/>
                <a:buChar char="•"/>
                <a:defRPr/>
              </a:pPr>
              <a:r>
                <a:rPr lang="en-SG" sz="1400" kern="0" dirty="0">
                  <a:solidFill>
                    <a:prstClr val="white"/>
                  </a:solidFill>
                </a:rPr>
                <a:t>JSON</a:t>
              </a:r>
            </a:p>
            <a:p>
              <a:pPr marL="742950" lvl="1" indent="-285750">
                <a:lnSpc>
                  <a:spcPct val="90000"/>
                </a:lnSpc>
                <a:spcAft>
                  <a:spcPts val="600"/>
                </a:spcAft>
                <a:buFont typeface="Arial" panose="020B0604020202020204" pitchFamily="34" charset="0"/>
                <a:buChar char="•"/>
                <a:defRPr/>
              </a:pPr>
              <a:r>
                <a:rPr lang="en-SG" sz="1400" kern="0" dirty="0">
                  <a:solidFill>
                    <a:prstClr val="white"/>
                  </a:solidFill>
                </a:rPr>
                <a:t>XMLs</a:t>
              </a:r>
              <a:endParaRPr kumimoji="0" lang="en-SG" sz="1400" b="0" i="0" u="none" strike="noStrike" kern="0" cap="none" spc="0" normalizeH="0" baseline="0" noProof="0" dirty="0">
                <a:ln>
                  <a:noFill/>
                </a:ln>
                <a:solidFill>
                  <a:prstClr val="white"/>
                </a:solidFill>
                <a:effectLst/>
                <a:uLnTx/>
                <a:uFillTx/>
              </a:endParaRPr>
            </a:p>
          </p:txBody>
        </p:sp>
        <p:sp>
          <p:nvSpPr>
            <p:cNvPr id="7" name="Rectangle 6">
              <a:extLst>
                <a:ext uri="{FF2B5EF4-FFF2-40B4-BE49-F238E27FC236}">
                  <a16:creationId xmlns:a16="http://schemas.microsoft.com/office/drawing/2014/main" id="{51B2862E-D104-4AC9-B496-A88710F1479F}"/>
                </a:ext>
              </a:extLst>
            </p:cNvPr>
            <p:cNvSpPr/>
            <p:nvPr/>
          </p:nvSpPr>
          <p:spPr>
            <a:xfrm>
              <a:off x="4397324" y="1431036"/>
              <a:ext cx="3232052" cy="4380608"/>
            </a:xfrm>
            <a:prstGeom prst="rect">
              <a:avLst/>
            </a:prstGeom>
            <a:solidFill>
              <a:srgbClr val="70AD47">
                <a:lumMod val="75000"/>
              </a:srgbClr>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9FACB91-063D-4D56-8384-B451FEC3FB3A}"/>
                </a:ext>
              </a:extLst>
            </p:cNvPr>
            <p:cNvSpPr txBox="1"/>
            <p:nvPr/>
          </p:nvSpPr>
          <p:spPr>
            <a:xfrm>
              <a:off x="4397324" y="1535637"/>
              <a:ext cx="3127248" cy="4482259"/>
            </a:xfrm>
            <a:prstGeom prst="rect">
              <a:avLst/>
            </a:prstGeom>
            <a:noFill/>
          </p:spPr>
          <p:txBody>
            <a:bodyPr wrap="square" rtlCol="0">
              <a:noAutofit/>
            </a:bodyPr>
            <a:lstStyle/>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Visualization</a:t>
              </a:r>
            </a:p>
            <a:p>
              <a:pPr marL="450850" lvl="1" indent="-179388">
                <a:lnSpc>
                  <a:spcPct val="90000"/>
                </a:lnSpc>
                <a:spcAft>
                  <a:spcPts val="600"/>
                </a:spcAft>
                <a:buFont typeface="Arial" panose="020B0604020202020204" pitchFamily="34" charset="0"/>
                <a:buChar char="•"/>
                <a:defRPr/>
              </a:pPr>
              <a:r>
                <a:rPr kumimoji="0" lang="en-SG" sz="1400" b="0" i="0" u="none" strike="noStrike" kern="0" cap="none" spc="0" normalizeH="0" baseline="0" noProof="0" dirty="0">
                  <a:ln>
                    <a:noFill/>
                  </a:ln>
                  <a:solidFill>
                    <a:prstClr val="white"/>
                  </a:solidFill>
                  <a:effectLst/>
                  <a:uLnTx/>
                  <a:uFillTx/>
                </a:rPr>
                <a:t>HMI/Supervisory</a:t>
              </a:r>
            </a:p>
            <a:p>
              <a:pPr marL="450850" lvl="1" indent="-179388">
                <a:lnSpc>
                  <a:spcPct val="90000"/>
                </a:lnSpc>
                <a:spcAft>
                  <a:spcPts val="600"/>
                </a:spcAft>
                <a:buFont typeface="Arial" panose="020B0604020202020204" pitchFamily="34" charset="0"/>
                <a:buChar char="•"/>
                <a:defRPr/>
              </a:pPr>
              <a:r>
                <a:rPr lang="en-SG" sz="1400" kern="0" dirty="0">
                  <a:solidFill>
                    <a:prstClr val="white"/>
                  </a:solidFill>
                </a:rPr>
                <a:t>Digital Asset Management</a:t>
              </a:r>
              <a:endParaRPr kumimoji="0" lang="en-SG" sz="1400" b="0" i="0" u="none" strike="noStrike" kern="0" cap="none" spc="0" normalizeH="0" baseline="0" noProof="0" dirty="0">
                <a:ln>
                  <a:noFill/>
                </a:ln>
                <a:solidFill>
                  <a:prstClr val="white"/>
                </a:solidFill>
                <a:effectLst/>
                <a:uLnTx/>
                <a:uFillTx/>
              </a:endParaRP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Mobile Access</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Process Historian</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OEE</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Process Management</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Information Management and Dashboard</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Asset Performance</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Workflow</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MES</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etc</a:t>
              </a:r>
            </a:p>
          </p:txBody>
        </p:sp>
        <p:sp>
          <p:nvSpPr>
            <p:cNvPr id="9" name="Rectangle 8">
              <a:extLst>
                <a:ext uri="{FF2B5EF4-FFF2-40B4-BE49-F238E27FC236}">
                  <a16:creationId xmlns:a16="http://schemas.microsoft.com/office/drawing/2014/main" id="{DED8D7A5-DF76-4A61-A794-A68B04B21EF4}"/>
                </a:ext>
              </a:extLst>
            </p:cNvPr>
            <p:cNvSpPr/>
            <p:nvPr/>
          </p:nvSpPr>
          <p:spPr>
            <a:xfrm>
              <a:off x="4397324" y="731520"/>
              <a:ext cx="3232051" cy="612648"/>
            </a:xfrm>
            <a:prstGeom prst="rect">
              <a:avLst/>
            </a:prstGeom>
            <a:solidFill>
              <a:srgbClr val="70AD47">
                <a:lumMod val="75000"/>
              </a:srgbClr>
            </a:solidFill>
            <a:ln w="12700" cap="flat" cmpd="sng" algn="ctr">
              <a:solidFill>
                <a:srgbClr val="5B9BD5">
                  <a:lumMod val="75000"/>
                </a:srgbClr>
              </a:solidFill>
              <a:prstDash val="solid"/>
              <a:miter lim="800000"/>
            </a:ln>
            <a:effectLst/>
          </p:spPr>
          <p:txBody>
            <a:bodyPr rtlCol="0" anchor="ctr">
              <a:norm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SG" sz="1400" b="1" i="0" u="none" strike="noStrike" kern="0" cap="none" spc="0" normalizeH="0" baseline="0" noProof="0">
                  <a:ln>
                    <a:noFill/>
                  </a:ln>
                  <a:solidFill>
                    <a:prstClr val="white"/>
                  </a:solidFill>
                  <a:effectLst/>
                  <a:uLnTx/>
                  <a:uFillTx/>
                  <a:latin typeface="Calibri" panose="020F0502020204030204"/>
                  <a:ea typeface="+mn-ea"/>
                  <a:cs typeface="+mn-cs"/>
                </a:rPr>
                <a:t>Process</a:t>
              </a:r>
              <a:r>
                <a:rPr lang="en-SG" sz="1400" b="1" kern="0">
                  <a:solidFill>
                    <a:prstClr val="white"/>
                  </a:solidFill>
                  <a:latin typeface="Calibri" panose="020F0502020204030204"/>
                </a:rPr>
                <a:t>/Operation Management</a:t>
              </a:r>
              <a:endParaRPr kumimoji="0" lang="en-SG" sz="14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47F554A-1A0C-4830-885F-D95F8B57F8B6}"/>
                </a:ext>
              </a:extLst>
            </p:cNvPr>
            <p:cNvSpPr/>
            <p:nvPr/>
          </p:nvSpPr>
          <p:spPr>
            <a:xfrm>
              <a:off x="8200293" y="1431036"/>
              <a:ext cx="3232052" cy="4380608"/>
            </a:xfrm>
            <a:prstGeom prst="rect">
              <a:avLst/>
            </a:prstGeom>
            <a:solidFill>
              <a:srgbClr val="5B9BD5">
                <a:lumMod val="75000"/>
              </a:srgbClr>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66A7756-8634-4139-8A08-6D00E4B67CCB}"/>
                </a:ext>
              </a:extLst>
            </p:cNvPr>
            <p:cNvSpPr txBox="1"/>
            <p:nvPr/>
          </p:nvSpPr>
          <p:spPr>
            <a:xfrm>
              <a:off x="8200293" y="1564327"/>
              <a:ext cx="3127248" cy="2801409"/>
            </a:xfrm>
            <a:prstGeom prst="rect">
              <a:avLst/>
            </a:prstGeom>
            <a:noFill/>
          </p:spPr>
          <p:txBody>
            <a:bodyPr wrap="square" rtlCol="0">
              <a:noAutofit/>
            </a:bodyPr>
            <a:lstStyle/>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Actionable information and Insights</a:t>
              </a:r>
              <a:endParaRPr kumimoji="0" lang="en-SG" sz="1400" b="0" i="0" u="none" strike="noStrike" kern="0" cap="none" spc="0" normalizeH="0" baseline="0" noProof="0" dirty="0">
                <a:ln>
                  <a:noFill/>
                </a:ln>
                <a:solidFill>
                  <a:prstClr val="white"/>
                </a:solidFill>
                <a:effectLst/>
                <a:uLnTx/>
                <a:uFillTx/>
              </a:endParaRP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Data Abnormally</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Asset Utilization and Efficiencies</a:t>
              </a:r>
              <a:endParaRPr kumimoji="0" lang="en-SG" sz="1400" b="0" i="0" u="none" strike="noStrike" kern="0" cap="none" spc="0" normalizeH="0" baseline="0" noProof="0" dirty="0">
                <a:ln>
                  <a:noFill/>
                </a:ln>
                <a:solidFill>
                  <a:prstClr val="white"/>
                </a:solidFill>
                <a:effectLst/>
                <a:uLnTx/>
                <a:uFillTx/>
              </a:endParaRP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SG" sz="1400" b="0" i="0" u="none" strike="noStrike" kern="0" cap="none" spc="0" normalizeH="0" baseline="0" noProof="0" dirty="0">
                  <a:ln>
                    <a:noFill/>
                  </a:ln>
                  <a:solidFill>
                    <a:prstClr val="white"/>
                  </a:solidFill>
                  <a:effectLst/>
                  <a:uLnTx/>
                  <a:uFillTx/>
                </a:rPr>
                <a:t>Machine Learning</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Artificial Intelligence</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lang="en-SG" sz="1400" kern="0" dirty="0">
                  <a:solidFill>
                    <a:prstClr val="white"/>
                  </a:solidFill>
                </a:rPr>
                <a:t>Business Intelligence Gateway</a:t>
              </a:r>
            </a:p>
          </p:txBody>
        </p:sp>
        <p:sp>
          <p:nvSpPr>
            <p:cNvPr id="12" name="Rectangle 11">
              <a:extLst>
                <a:ext uri="{FF2B5EF4-FFF2-40B4-BE49-F238E27FC236}">
                  <a16:creationId xmlns:a16="http://schemas.microsoft.com/office/drawing/2014/main" id="{2BF11AD6-50CD-4216-93F4-FB8E16F41383}"/>
                </a:ext>
              </a:extLst>
            </p:cNvPr>
            <p:cNvSpPr/>
            <p:nvPr/>
          </p:nvSpPr>
          <p:spPr>
            <a:xfrm>
              <a:off x="8200293" y="731520"/>
              <a:ext cx="3232051" cy="612648"/>
            </a:xfrm>
            <a:prstGeom prst="rect">
              <a:avLst/>
            </a:prstGeom>
            <a:solidFill>
              <a:srgbClr val="5B9BD5">
                <a:lumMod val="75000"/>
              </a:srgbClr>
            </a:solidFill>
            <a:ln w="12700" cap="flat" cmpd="sng" algn="ctr">
              <a:solidFill>
                <a:srgbClr val="5B9BD5">
                  <a:lumMod val="75000"/>
                </a:srgbClr>
              </a:solidFill>
              <a:prstDash val="solid"/>
              <a:miter lim="800000"/>
            </a:ln>
            <a:effectLst/>
          </p:spPr>
          <p:txBody>
            <a:bodyPr rtlCol="0" anchor="ctr">
              <a:norm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SG" sz="1400" b="1" i="0" u="none" strike="noStrike" kern="0" cap="none" spc="0" normalizeH="0" baseline="0" noProof="0" dirty="0">
                  <a:ln>
                    <a:noFill/>
                  </a:ln>
                  <a:solidFill>
                    <a:prstClr val="white"/>
                  </a:solidFill>
                  <a:effectLst/>
                  <a:uLnTx/>
                  <a:uFillTx/>
                  <a:latin typeface="Calibri" panose="020F0502020204030204"/>
                  <a:ea typeface="+mn-ea"/>
                  <a:cs typeface="+mn-cs"/>
                </a:rPr>
                <a:t>Cloud Integration</a:t>
              </a:r>
            </a:p>
          </p:txBody>
        </p:sp>
        <p:sp>
          <p:nvSpPr>
            <p:cNvPr id="13" name="Rectangle 12">
              <a:extLst>
                <a:ext uri="{FF2B5EF4-FFF2-40B4-BE49-F238E27FC236}">
                  <a16:creationId xmlns:a16="http://schemas.microsoft.com/office/drawing/2014/main" id="{3A0A2562-C863-4FE6-A208-3664CB2DA130}"/>
                </a:ext>
              </a:extLst>
            </p:cNvPr>
            <p:cNvSpPr/>
            <p:nvPr/>
          </p:nvSpPr>
          <p:spPr>
            <a:xfrm>
              <a:off x="4397323" y="5885499"/>
              <a:ext cx="3232051" cy="612648"/>
            </a:xfrm>
            <a:prstGeom prst="rect">
              <a:avLst/>
            </a:prstGeom>
            <a:solidFill>
              <a:srgbClr val="70AD47">
                <a:lumMod val="75000"/>
              </a:srgbClr>
            </a:solidFill>
            <a:ln w="12700" cap="flat" cmpd="sng" algn="ctr">
              <a:solidFill>
                <a:srgbClr val="5B9BD5">
                  <a:lumMod val="75000"/>
                </a:srgbClr>
              </a:solidFill>
              <a:prstDash val="solid"/>
              <a:miter lim="800000"/>
            </a:ln>
            <a:effectLst/>
          </p:spPr>
          <p:txBody>
            <a:bodyPr rtlCol="0" anchor="ctr">
              <a:norm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SG" sz="1400" b="0" i="0" u="none" strike="noStrike" kern="0" cap="none" spc="0" normalizeH="0" baseline="0" noProof="0">
                  <a:ln>
                    <a:noFill/>
                  </a:ln>
                  <a:solidFill>
                    <a:prstClr val="white"/>
                  </a:solidFill>
                  <a:effectLst/>
                  <a:uLnTx/>
                  <a:uFillTx/>
                  <a:latin typeface="Calibri" panose="020F0502020204030204"/>
                  <a:ea typeface="+mn-ea"/>
                  <a:cs typeface="+mn-cs"/>
                </a:rPr>
                <a:t>Manage Changes</a:t>
              </a:r>
            </a:p>
          </p:txBody>
        </p:sp>
        <p:sp>
          <p:nvSpPr>
            <p:cNvPr id="14" name="Rectangle 13">
              <a:extLst>
                <a:ext uri="{FF2B5EF4-FFF2-40B4-BE49-F238E27FC236}">
                  <a16:creationId xmlns:a16="http://schemas.microsoft.com/office/drawing/2014/main" id="{8E75560C-51A5-437A-A4E0-13CA4BD4FFED}"/>
                </a:ext>
              </a:extLst>
            </p:cNvPr>
            <p:cNvSpPr/>
            <p:nvPr/>
          </p:nvSpPr>
          <p:spPr>
            <a:xfrm>
              <a:off x="594359" y="5885499"/>
              <a:ext cx="3232051" cy="612648"/>
            </a:xfrm>
            <a:prstGeom prst="rect">
              <a:avLst/>
            </a:prstGeom>
            <a:solidFill>
              <a:srgbClr val="5B9BD5">
                <a:lumMod val="75000"/>
              </a:srgbClr>
            </a:solidFill>
            <a:ln w="12700" cap="flat" cmpd="sng" algn="ctr">
              <a:solidFill>
                <a:srgbClr val="5B9BD5">
                  <a:lumMod val="75000"/>
                </a:srgbClr>
              </a:solidFill>
              <a:prstDash val="solid"/>
              <a:miter lim="800000"/>
            </a:ln>
            <a:effectLst/>
          </p:spPr>
          <p:txBody>
            <a:bodyPr rtlCol="0" anchor="ctr">
              <a:norm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SG" sz="1400" b="0" i="0" u="none" strike="noStrike" kern="0" cap="none" spc="0" normalizeH="0" baseline="0" noProof="0">
                  <a:ln>
                    <a:noFill/>
                  </a:ln>
                  <a:solidFill>
                    <a:prstClr val="white"/>
                  </a:solidFill>
                  <a:effectLst/>
                  <a:uLnTx/>
                  <a:uFillTx/>
                  <a:latin typeface="Calibri" panose="020F0502020204030204"/>
                  <a:ea typeface="+mn-ea"/>
                  <a:cs typeface="+mn-cs"/>
                </a:rPr>
                <a:t>Get Access to Your Data</a:t>
              </a:r>
            </a:p>
          </p:txBody>
        </p:sp>
        <p:sp>
          <p:nvSpPr>
            <p:cNvPr id="15" name="Rectangle 14">
              <a:extLst>
                <a:ext uri="{FF2B5EF4-FFF2-40B4-BE49-F238E27FC236}">
                  <a16:creationId xmlns:a16="http://schemas.microsoft.com/office/drawing/2014/main" id="{44E8C4FE-B88F-47C9-B932-C68BAAAA5C73}"/>
                </a:ext>
              </a:extLst>
            </p:cNvPr>
            <p:cNvSpPr/>
            <p:nvPr/>
          </p:nvSpPr>
          <p:spPr>
            <a:xfrm>
              <a:off x="8200293" y="5885498"/>
              <a:ext cx="3232051" cy="612648"/>
            </a:xfrm>
            <a:prstGeom prst="rect">
              <a:avLst/>
            </a:prstGeom>
            <a:solidFill>
              <a:srgbClr val="5B9BD5">
                <a:lumMod val="75000"/>
              </a:srgbClr>
            </a:solidFill>
            <a:ln w="12700" cap="flat" cmpd="sng" algn="ctr">
              <a:solidFill>
                <a:srgbClr val="5B9BD5">
                  <a:lumMod val="75000"/>
                </a:srgbClr>
              </a:solidFill>
              <a:prstDash val="solid"/>
              <a:miter lim="800000"/>
            </a:ln>
            <a:effectLst/>
          </p:spPr>
          <p:txBody>
            <a:bodyPr rtlCol="0" anchor="ctr">
              <a:norm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SG" sz="1400" b="0" i="0" u="none" strike="noStrike" kern="0" cap="none" spc="0" normalizeH="0" baseline="0" noProof="0" dirty="0">
                  <a:ln>
                    <a:noFill/>
                  </a:ln>
                  <a:solidFill>
                    <a:prstClr val="white"/>
                  </a:solidFill>
                  <a:effectLst/>
                  <a:uLnTx/>
                  <a:uFillTx/>
                  <a:latin typeface="Calibri" panose="020F0502020204030204"/>
                  <a:ea typeface="+mn-ea"/>
                  <a:cs typeface="+mn-cs"/>
                </a:rPr>
                <a:t>Drive Operational Performance</a:t>
              </a:r>
            </a:p>
          </p:txBody>
        </p:sp>
      </p:grpSp>
    </p:spTree>
    <p:extLst>
      <p:ext uri="{BB962C8B-B14F-4D97-AF65-F5344CB8AC3E}">
        <p14:creationId xmlns:p14="http://schemas.microsoft.com/office/powerpoint/2010/main" val="240906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92FE-74FD-4526-A41B-18B312C91577}"/>
              </a:ext>
            </a:extLst>
          </p:cNvPr>
          <p:cNvSpPr txBox="1">
            <a:spLocks/>
          </p:cNvSpPr>
          <p:nvPr/>
        </p:nvSpPr>
        <p:spPr>
          <a:xfrm>
            <a:off x="663001" y="326449"/>
            <a:ext cx="9601200" cy="100818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Raleway" panose="020B0003030101060003" pitchFamily="34" charset="0"/>
                <a:ea typeface="+mj-ea"/>
                <a:cs typeface="+mj-cs"/>
              </a:defRPr>
            </a:lvl1pPr>
          </a:lstStyle>
          <a:p>
            <a:endParaRPr lang="en-SG"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C18BCC5-C952-4BD1-8240-7C521E90672F}"/>
              </a:ext>
            </a:extLst>
          </p:cNvPr>
          <p:cNvPicPr>
            <a:picLocks noChangeAspect="1"/>
          </p:cNvPicPr>
          <p:nvPr/>
        </p:nvPicPr>
        <p:blipFill>
          <a:blip r:embed="rId3"/>
          <a:stretch>
            <a:fillRect/>
          </a:stretch>
        </p:blipFill>
        <p:spPr>
          <a:xfrm>
            <a:off x="146304" y="5583657"/>
            <a:ext cx="11582852" cy="1119413"/>
          </a:xfrm>
          <a:prstGeom prst="rect">
            <a:avLst/>
          </a:prstGeom>
        </p:spPr>
      </p:pic>
      <p:sp>
        <p:nvSpPr>
          <p:cNvPr id="7" name="Title 1">
            <a:extLst>
              <a:ext uri="{FF2B5EF4-FFF2-40B4-BE49-F238E27FC236}">
                <a16:creationId xmlns:a16="http://schemas.microsoft.com/office/drawing/2014/main" id="{7BB44EBE-AA34-40E6-8CEF-92E242D92B1A}"/>
              </a:ext>
            </a:extLst>
          </p:cNvPr>
          <p:cNvSpPr>
            <a:spLocks noGrp="1"/>
          </p:cNvSpPr>
          <p:nvPr>
            <p:ph type="title"/>
          </p:nvPr>
        </p:nvSpPr>
        <p:spPr>
          <a:xfrm>
            <a:off x="250190" y="53712"/>
            <a:ext cx="11713431" cy="753655"/>
          </a:xfrm>
        </p:spPr>
        <p:txBody>
          <a:bodyPr>
            <a:normAutofit/>
          </a:bodyPr>
          <a:lstStyle/>
          <a:p>
            <a:r>
              <a:rPr lang="en-US" sz="2000" dirty="0"/>
              <a:t>How AVEVA System Platform offer values in Customer Digital Transformation Journey</a:t>
            </a:r>
            <a:endParaRPr lang="en-SG" sz="2000" dirty="0"/>
          </a:p>
        </p:txBody>
      </p:sp>
      <p:sp>
        <p:nvSpPr>
          <p:cNvPr id="8" name="TextBox 7">
            <a:extLst>
              <a:ext uri="{FF2B5EF4-FFF2-40B4-BE49-F238E27FC236}">
                <a16:creationId xmlns:a16="http://schemas.microsoft.com/office/drawing/2014/main" id="{8396C576-85EF-47D5-8CC9-9FFA79FCA3D7}"/>
              </a:ext>
            </a:extLst>
          </p:cNvPr>
          <p:cNvSpPr txBox="1"/>
          <p:nvPr/>
        </p:nvSpPr>
        <p:spPr>
          <a:xfrm>
            <a:off x="10572196" y="4654697"/>
            <a:ext cx="1391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Digitize current process</a:t>
            </a:r>
          </a:p>
        </p:txBody>
      </p:sp>
      <p:cxnSp>
        <p:nvCxnSpPr>
          <p:cNvPr id="9" name="Straight Arrow Connector 8">
            <a:extLst>
              <a:ext uri="{FF2B5EF4-FFF2-40B4-BE49-F238E27FC236}">
                <a16:creationId xmlns:a16="http://schemas.microsoft.com/office/drawing/2014/main" id="{46341634-76DB-41A8-9E4C-4CA543B67F6B}"/>
              </a:ext>
            </a:extLst>
          </p:cNvPr>
          <p:cNvCxnSpPr>
            <a:cxnSpLocks/>
          </p:cNvCxnSpPr>
          <p:nvPr/>
        </p:nvCxnSpPr>
        <p:spPr>
          <a:xfrm flipV="1">
            <a:off x="11251860" y="4102399"/>
            <a:ext cx="0" cy="462064"/>
          </a:xfrm>
          <a:prstGeom prst="straightConnector1">
            <a:avLst/>
          </a:prstGeom>
          <a:ln w="635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A9D6DF4-0E44-4F1F-96DE-CB9CC004EE0D}"/>
              </a:ext>
            </a:extLst>
          </p:cNvPr>
          <p:cNvSpPr txBox="1"/>
          <p:nvPr/>
        </p:nvSpPr>
        <p:spPr>
          <a:xfrm>
            <a:off x="10572196" y="3580929"/>
            <a:ext cx="1391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Standardize Best Practices</a:t>
            </a:r>
          </a:p>
        </p:txBody>
      </p:sp>
      <p:cxnSp>
        <p:nvCxnSpPr>
          <p:cNvPr id="11" name="Straight Arrow Connector 10">
            <a:extLst>
              <a:ext uri="{FF2B5EF4-FFF2-40B4-BE49-F238E27FC236}">
                <a16:creationId xmlns:a16="http://schemas.microsoft.com/office/drawing/2014/main" id="{E8160D5F-6E2E-4AF6-8F23-5D1FCD97B3EA}"/>
              </a:ext>
            </a:extLst>
          </p:cNvPr>
          <p:cNvCxnSpPr>
            <a:cxnSpLocks/>
          </p:cNvCxnSpPr>
          <p:nvPr/>
        </p:nvCxnSpPr>
        <p:spPr>
          <a:xfrm flipV="1">
            <a:off x="11267908" y="2966936"/>
            <a:ext cx="0" cy="462064"/>
          </a:xfrm>
          <a:prstGeom prst="straightConnector1">
            <a:avLst/>
          </a:prstGeom>
          <a:ln w="63500" cap="rnd">
            <a:solidFill>
              <a:srgbClr val="4F5156"/>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FA70C07-D618-427F-8EDE-FE0B409FE0A0}"/>
              </a:ext>
            </a:extLst>
          </p:cNvPr>
          <p:cNvSpPr txBox="1"/>
          <p:nvPr/>
        </p:nvSpPr>
        <p:spPr>
          <a:xfrm>
            <a:off x="10556148" y="2406445"/>
            <a:ext cx="1391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Functional Evolution</a:t>
            </a:r>
          </a:p>
        </p:txBody>
      </p:sp>
      <p:sp>
        <p:nvSpPr>
          <p:cNvPr id="13" name="Double flèche verticale 101">
            <a:extLst>
              <a:ext uri="{FF2B5EF4-FFF2-40B4-BE49-F238E27FC236}">
                <a16:creationId xmlns:a16="http://schemas.microsoft.com/office/drawing/2014/main" id="{AF07C8A8-A078-4CD7-9765-B6D592806D23}"/>
              </a:ext>
            </a:extLst>
          </p:cNvPr>
          <p:cNvSpPr/>
          <p:nvPr/>
        </p:nvSpPr>
        <p:spPr bwMode="auto">
          <a:xfrm>
            <a:off x="1454192" y="1815380"/>
            <a:ext cx="369507" cy="456903"/>
          </a:xfrm>
          <a:prstGeom prst="upDownArrow">
            <a:avLst/>
          </a:prstGeom>
          <a:solidFill>
            <a:srgbClr val="00953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FB3F247-8153-47E1-A4C2-DC0169A331D8}"/>
              </a:ext>
            </a:extLst>
          </p:cNvPr>
          <p:cNvGrpSpPr/>
          <p:nvPr/>
        </p:nvGrpSpPr>
        <p:grpSpPr>
          <a:xfrm>
            <a:off x="617091" y="585622"/>
            <a:ext cx="11321399" cy="1640954"/>
            <a:chOff x="617091" y="585622"/>
            <a:chExt cx="11321399" cy="1640954"/>
          </a:xfrm>
        </p:grpSpPr>
        <p:pic>
          <p:nvPicPr>
            <p:cNvPr id="15" name="Picture 2" descr="http://blogs.msdn.com/cfs-file.ashx/__key/communityserver-blogs-components-weblogfiles/00-00-01-60-20/4645.dashboard2.png">
              <a:extLst>
                <a:ext uri="{FF2B5EF4-FFF2-40B4-BE49-F238E27FC236}">
                  <a16:creationId xmlns:a16="http://schemas.microsoft.com/office/drawing/2014/main" id="{7E8AF6E3-A66A-4BBC-9079-B7CFCB22BF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0311" y="995951"/>
              <a:ext cx="2243710" cy="10478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Image 88">
              <a:extLst>
                <a:ext uri="{FF2B5EF4-FFF2-40B4-BE49-F238E27FC236}">
                  <a16:creationId xmlns:a16="http://schemas.microsoft.com/office/drawing/2014/main" id="{1BDC101C-8F25-4DFF-A885-7E8235FE2F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091" y="875617"/>
              <a:ext cx="2370039" cy="1036530"/>
            </a:xfrm>
            <a:prstGeom prst="rect">
              <a:avLst/>
            </a:prstGeom>
            <a:effectLst>
              <a:outerShdw blurRad="50800" dist="38100" dir="2700000" algn="tl" rotWithShape="0">
                <a:prstClr val="black">
                  <a:alpha val="40000"/>
                </a:prstClr>
              </a:outerShdw>
            </a:effectLst>
          </p:spPr>
        </p:pic>
        <p:sp>
          <p:nvSpPr>
            <p:cNvPr id="17" name="ZoneTexte 118">
              <a:extLst>
                <a:ext uri="{FF2B5EF4-FFF2-40B4-BE49-F238E27FC236}">
                  <a16:creationId xmlns:a16="http://schemas.microsoft.com/office/drawing/2014/main" id="{F1713393-6376-4A57-A74D-09EFF18AF750}"/>
                </a:ext>
              </a:extLst>
            </p:cNvPr>
            <p:cNvSpPr txBox="1"/>
            <p:nvPr/>
          </p:nvSpPr>
          <p:spPr>
            <a:xfrm>
              <a:off x="5253490" y="946749"/>
              <a:ext cx="1140056"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Asset Information</a:t>
              </a:r>
            </a:p>
          </p:txBody>
        </p:sp>
        <p:sp>
          <p:nvSpPr>
            <p:cNvPr id="18" name="ZoneTexte 119">
              <a:extLst>
                <a:ext uri="{FF2B5EF4-FFF2-40B4-BE49-F238E27FC236}">
                  <a16:creationId xmlns:a16="http://schemas.microsoft.com/office/drawing/2014/main" id="{9CBA5F50-B9B9-4BCC-8360-B7149FA54C7C}"/>
                </a:ext>
              </a:extLst>
            </p:cNvPr>
            <p:cNvSpPr txBox="1"/>
            <p:nvPr/>
          </p:nvSpPr>
          <p:spPr>
            <a:xfrm>
              <a:off x="3335689" y="772132"/>
              <a:ext cx="1192954"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Process Dashboard</a:t>
              </a:r>
            </a:p>
          </p:txBody>
        </p:sp>
        <p:sp>
          <p:nvSpPr>
            <p:cNvPr id="19" name="ZoneTexte 120">
              <a:extLst>
                <a:ext uri="{FF2B5EF4-FFF2-40B4-BE49-F238E27FC236}">
                  <a16:creationId xmlns:a16="http://schemas.microsoft.com/office/drawing/2014/main" id="{7663369E-5024-4110-AE56-D16174F09962}"/>
                </a:ext>
              </a:extLst>
            </p:cNvPr>
            <p:cNvSpPr txBox="1"/>
            <p:nvPr/>
          </p:nvSpPr>
          <p:spPr>
            <a:xfrm>
              <a:off x="942740" y="585622"/>
              <a:ext cx="1718739" cy="400110"/>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REAL-OPERATIONS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MANAGEMENT DASHBOARD</a:t>
              </a:r>
            </a:p>
          </p:txBody>
        </p:sp>
        <p:sp>
          <p:nvSpPr>
            <p:cNvPr id="20" name="ZoneTexte 119">
              <a:extLst>
                <a:ext uri="{FF2B5EF4-FFF2-40B4-BE49-F238E27FC236}">
                  <a16:creationId xmlns:a16="http://schemas.microsoft.com/office/drawing/2014/main" id="{C7AB1586-942E-40E4-89EC-806C6C11BF12}"/>
                </a:ext>
              </a:extLst>
            </p:cNvPr>
            <p:cNvSpPr txBox="1"/>
            <p:nvPr/>
          </p:nvSpPr>
          <p:spPr>
            <a:xfrm>
              <a:off x="7271144" y="745981"/>
              <a:ext cx="647934"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IOT Data</a:t>
              </a:r>
            </a:p>
          </p:txBody>
        </p:sp>
        <p:pic>
          <p:nvPicPr>
            <p:cNvPr id="21" name="Image 9" descr="image007">
              <a:extLst>
                <a:ext uri="{FF2B5EF4-FFF2-40B4-BE49-F238E27FC236}">
                  <a16:creationId xmlns:a16="http://schemas.microsoft.com/office/drawing/2014/main" id="{68B26940-DA35-41B2-88DB-C3200BF894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0236" y="1174413"/>
              <a:ext cx="1726691" cy="70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119">
              <a:extLst>
                <a:ext uri="{FF2B5EF4-FFF2-40B4-BE49-F238E27FC236}">
                  <a16:creationId xmlns:a16="http://schemas.microsoft.com/office/drawing/2014/main" id="{13EB4758-C874-45CC-BA0F-F8A4615E12AF}"/>
                </a:ext>
              </a:extLst>
            </p:cNvPr>
            <p:cNvSpPr txBox="1"/>
            <p:nvPr/>
          </p:nvSpPr>
          <p:spPr>
            <a:xfrm>
              <a:off x="8490193" y="809300"/>
              <a:ext cx="1351652"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err="1">
                  <a:ln>
                    <a:noFill/>
                  </a:ln>
                  <a:solidFill>
                    <a:prstClr val="black"/>
                  </a:solidFill>
                  <a:effectLst/>
                  <a:uLnTx/>
                  <a:uFillTx/>
                  <a:latin typeface="Calibri" panose="020F0502020204030204"/>
                  <a:ea typeface="+mn-ea"/>
                  <a:cs typeface="+mn-cs"/>
                </a:rPr>
                <a:t>Instructional</a:t>
              </a: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 Graphics</a:t>
              </a:r>
            </a:p>
          </p:txBody>
        </p:sp>
        <p:sp>
          <p:nvSpPr>
            <p:cNvPr id="23" name="TextBox 22">
              <a:extLst>
                <a:ext uri="{FF2B5EF4-FFF2-40B4-BE49-F238E27FC236}">
                  <a16:creationId xmlns:a16="http://schemas.microsoft.com/office/drawing/2014/main" id="{2AA619D5-120C-4726-ADC6-37F941AE2DCC}"/>
                </a:ext>
              </a:extLst>
            </p:cNvPr>
            <p:cNvSpPr txBox="1"/>
            <p:nvPr/>
          </p:nvSpPr>
          <p:spPr>
            <a:xfrm>
              <a:off x="10184711" y="901790"/>
              <a:ext cx="175377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Improve Operation Efficiencies with Enriched User Experience</a:t>
              </a:r>
            </a:p>
          </p:txBody>
        </p:sp>
        <p:pic>
          <p:nvPicPr>
            <p:cNvPr id="24" name="Picture 23">
              <a:extLst>
                <a:ext uri="{FF2B5EF4-FFF2-40B4-BE49-F238E27FC236}">
                  <a16:creationId xmlns:a16="http://schemas.microsoft.com/office/drawing/2014/main" id="{8A7052E6-DA3B-4445-9420-3554955B3BF5}"/>
                </a:ext>
              </a:extLst>
            </p:cNvPr>
            <p:cNvPicPr>
              <a:picLocks noChangeAspect="1"/>
            </p:cNvPicPr>
            <p:nvPr/>
          </p:nvPicPr>
          <p:blipFill>
            <a:blip r:embed="rId7"/>
            <a:stretch>
              <a:fillRect/>
            </a:stretch>
          </p:blipFill>
          <p:spPr>
            <a:xfrm>
              <a:off x="6659940" y="972214"/>
              <a:ext cx="1955445" cy="1015327"/>
            </a:xfrm>
            <a:prstGeom prst="rect">
              <a:avLst/>
            </a:prstGeom>
          </p:spPr>
        </p:pic>
        <p:pic>
          <p:nvPicPr>
            <p:cNvPr id="25" name="Picture 24">
              <a:extLst>
                <a:ext uri="{FF2B5EF4-FFF2-40B4-BE49-F238E27FC236}">
                  <a16:creationId xmlns:a16="http://schemas.microsoft.com/office/drawing/2014/main" id="{C014FC9E-215C-49A1-968A-84433326A53F}"/>
                </a:ext>
              </a:extLst>
            </p:cNvPr>
            <p:cNvPicPr>
              <a:picLocks noChangeAspect="1"/>
            </p:cNvPicPr>
            <p:nvPr/>
          </p:nvPicPr>
          <p:blipFill>
            <a:blip r:embed="rId8"/>
            <a:stretch>
              <a:fillRect/>
            </a:stretch>
          </p:blipFill>
          <p:spPr>
            <a:xfrm>
              <a:off x="8358958" y="1061172"/>
              <a:ext cx="1725690" cy="907379"/>
            </a:xfrm>
            <a:prstGeom prst="rect">
              <a:avLst/>
            </a:prstGeom>
            <a:ln>
              <a:solidFill>
                <a:srgbClr val="5DAB64"/>
              </a:solidFill>
            </a:ln>
          </p:spPr>
        </p:pic>
        <p:sp>
          <p:nvSpPr>
            <p:cNvPr id="26" name="Flèche vers le bas 38">
              <a:extLst>
                <a:ext uri="{FF2B5EF4-FFF2-40B4-BE49-F238E27FC236}">
                  <a16:creationId xmlns:a16="http://schemas.microsoft.com/office/drawing/2014/main" id="{2ECB9A4E-5A20-41C0-B66A-3EC199E93CCD}"/>
                </a:ext>
              </a:extLst>
            </p:cNvPr>
            <p:cNvSpPr/>
            <p:nvPr/>
          </p:nvSpPr>
          <p:spPr bwMode="auto">
            <a:xfrm flipV="1">
              <a:off x="3721900" y="1953476"/>
              <a:ext cx="319336" cy="273100"/>
            </a:xfrm>
            <a:prstGeom prst="downArrow">
              <a:avLst/>
            </a:prstGeom>
            <a:solidFill>
              <a:srgbClr val="00953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Double flèche verticale 117">
              <a:extLst>
                <a:ext uri="{FF2B5EF4-FFF2-40B4-BE49-F238E27FC236}">
                  <a16:creationId xmlns:a16="http://schemas.microsoft.com/office/drawing/2014/main" id="{31CD92E8-2EF9-4809-959B-70B3B70B351C}"/>
                </a:ext>
              </a:extLst>
            </p:cNvPr>
            <p:cNvSpPr/>
            <p:nvPr/>
          </p:nvSpPr>
          <p:spPr bwMode="auto">
            <a:xfrm>
              <a:off x="7671582" y="1768015"/>
              <a:ext cx="369507" cy="456903"/>
            </a:xfrm>
            <a:prstGeom prst="upDownArrow">
              <a:avLst/>
            </a:prstGeom>
            <a:solidFill>
              <a:srgbClr val="00953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Double flèche verticale 117">
              <a:extLst>
                <a:ext uri="{FF2B5EF4-FFF2-40B4-BE49-F238E27FC236}">
                  <a16:creationId xmlns:a16="http://schemas.microsoft.com/office/drawing/2014/main" id="{D83C15A7-ED5E-43B0-AF63-4789345CFBC8}"/>
                </a:ext>
              </a:extLst>
            </p:cNvPr>
            <p:cNvSpPr/>
            <p:nvPr/>
          </p:nvSpPr>
          <p:spPr bwMode="auto">
            <a:xfrm>
              <a:off x="9066368" y="1730846"/>
              <a:ext cx="369507" cy="456903"/>
            </a:xfrm>
            <a:prstGeom prst="upDownArrow">
              <a:avLst/>
            </a:prstGeom>
            <a:solidFill>
              <a:srgbClr val="00953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9" name="Picture 2">
            <a:extLst>
              <a:ext uri="{FF2B5EF4-FFF2-40B4-BE49-F238E27FC236}">
                <a16:creationId xmlns:a16="http://schemas.microsoft.com/office/drawing/2014/main" id="{3E82C2FC-0511-4235-A997-130C41AC80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3873" y="1364579"/>
            <a:ext cx="597069" cy="924307"/>
          </a:xfrm>
          <a:prstGeom prst="rect">
            <a:avLst/>
          </a:prstGeom>
          <a:effectLst>
            <a:outerShdw blurRad="50800" dist="38100" dir="2700000" algn="tl" rotWithShape="0">
              <a:prstClr val="black">
                <a:alpha val="40000"/>
              </a:prstClr>
            </a:outerShdw>
          </a:effectLst>
        </p:spPr>
      </p:pic>
      <p:sp>
        <p:nvSpPr>
          <p:cNvPr id="30" name="Double flèche verticale 117">
            <a:extLst>
              <a:ext uri="{FF2B5EF4-FFF2-40B4-BE49-F238E27FC236}">
                <a16:creationId xmlns:a16="http://schemas.microsoft.com/office/drawing/2014/main" id="{95B0D350-DF46-4E68-B0E4-DFD5DC9642BD}"/>
              </a:ext>
            </a:extLst>
          </p:cNvPr>
          <p:cNvSpPr/>
          <p:nvPr/>
        </p:nvSpPr>
        <p:spPr bwMode="auto">
          <a:xfrm>
            <a:off x="5654696" y="1816746"/>
            <a:ext cx="369507" cy="456903"/>
          </a:xfrm>
          <a:prstGeom prst="upDownArrow">
            <a:avLst/>
          </a:prstGeom>
          <a:solidFill>
            <a:srgbClr val="00953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CE64E6EF-0257-4F21-8F57-B8EC1A837450}"/>
              </a:ext>
            </a:extLst>
          </p:cNvPr>
          <p:cNvGrpSpPr/>
          <p:nvPr/>
        </p:nvGrpSpPr>
        <p:grpSpPr>
          <a:xfrm>
            <a:off x="146304" y="2022618"/>
            <a:ext cx="10281966" cy="3518649"/>
            <a:chOff x="146304" y="2022618"/>
            <a:chExt cx="10281966" cy="3518649"/>
          </a:xfrm>
        </p:grpSpPr>
        <p:sp>
          <p:nvSpPr>
            <p:cNvPr id="32" name="Rectangle 31">
              <a:extLst>
                <a:ext uri="{FF2B5EF4-FFF2-40B4-BE49-F238E27FC236}">
                  <a16:creationId xmlns:a16="http://schemas.microsoft.com/office/drawing/2014/main" id="{A50849EA-A739-4B63-B5B5-CCF4773A0C89}"/>
                </a:ext>
              </a:extLst>
            </p:cNvPr>
            <p:cNvSpPr/>
            <p:nvPr/>
          </p:nvSpPr>
          <p:spPr>
            <a:xfrm>
              <a:off x="244427" y="2418664"/>
              <a:ext cx="10097920" cy="1033631"/>
            </a:xfrm>
            <a:prstGeom prst="rect">
              <a:avLst/>
            </a:prstGeom>
            <a:ln/>
          </p:spPr>
          <p:style>
            <a:lnRef idx="3">
              <a:schemeClr val="lt1"/>
            </a:lnRef>
            <a:fillRef idx="1">
              <a:schemeClr val="accent5"/>
            </a:fillRef>
            <a:effectRef idx="1">
              <a:schemeClr val="accent5"/>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Managed Services (SaaS/Cloud)</a:t>
              </a:r>
            </a:p>
          </p:txBody>
        </p:sp>
        <p:sp>
          <p:nvSpPr>
            <p:cNvPr id="33" name="Rectangle 32">
              <a:extLst>
                <a:ext uri="{FF2B5EF4-FFF2-40B4-BE49-F238E27FC236}">
                  <a16:creationId xmlns:a16="http://schemas.microsoft.com/office/drawing/2014/main" id="{53033BDA-337C-4D42-94B3-333EDA537DD3}"/>
                </a:ext>
              </a:extLst>
            </p:cNvPr>
            <p:cNvSpPr/>
            <p:nvPr/>
          </p:nvSpPr>
          <p:spPr>
            <a:xfrm>
              <a:off x="250190" y="4466397"/>
              <a:ext cx="10092160" cy="793936"/>
            </a:xfrm>
            <a:prstGeom prst="rect">
              <a:avLst/>
            </a:prstGeom>
            <a:solidFill>
              <a:schemeClr val="accent1">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Points Solutions or Edge Device 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(Machine Level HMI, Supervisory Control, Historian,  Unify Process Integration, Device Connectivity, Edge Intelligence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etc</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4" name="Rectangle 33">
              <a:extLst>
                <a:ext uri="{FF2B5EF4-FFF2-40B4-BE49-F238E27FC236}">
                  <a16:creationId xmlns:a16="http://schemas.microsoft.com/office/drawing/2014/main" id="{06096A70-1FA7-468B-9CB0-D3B4B25924BF}"/>
                </a:ext>
              </a:extLst>
            </p:cNvPr>
            <p:cNvSpPr/>
            <p:nvPr/>
          </p:nvSpPr>
          <p:spPr>
            <a:xfrm>
              <a:off x="250190" y="3487372"/>
              <a:ext cx="10092158" cy="846059"/>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Operation Management 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(Integrated Command Center, MES, Digital Asset Visualization, Unified Operation Centre,</a:t>
              </a:r>
              <a:r>
                <a:rPr lang="en-US" sz="1200" dirty="0">
                  <a:solidFill>
                    <a:prstClr val="white"/>
                  </a:solidFill>
                  <a:latin typeface="Calibri" panose="020F0502020204030204"/>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Business Workflow, Operation Dashboard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etc</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5" name="Rectangle 34">
              <a:extLst>
                <a:ext uri="{FF2B5EF4-FFF2-40B4-BE49-F238E27FC236}">
                  <a16:creationId xmlns:a16="http://schemas.microsoft.com/office/drawing/2014/main" id="{9B1E563F-19A1-4D51-9D74-87C7E9C0E7BC}"/>
                </a:ext>
              </a:extLst>
            </p:cNvPr>
            <p:cNvSpPr/>
            <p:nvPr/>
          </p:nvSpPr>
          <p:spPr>
            <a:xfrm>
              <a:off x="298553" y="2816351"/>
              <a:ext cx="1605003" cy="532379"/>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Predictive Analytics</a:t>
              </a:r>
            </a:p>
          </p:txBody>
        </p:sp>
        <p:sp>
          <p:nvSpPr>
            <p:cNvPr id="36" name="Rectangle 35">
              <a:extLst>
                <a:ext uri="{FF2B5EF4-FFF2-40B4-BE49-F238E27FC236}">
                  <a16:creationId xmlns:a16="http://schemas.microsoft.com/office/drawing/2014/main" id="{23C002CC-D027-42A5-881C-83184569EEB9}"/>
                </a:ext>
              </a:extLst>
            </p:cNvPr>
            <p:cNvSpPr/>
            <p:nvPr/>
          </p:nvSpPr>
          <p:spPr>
            <a:xfrm>
              <a:off x="2207318" y="2816351"/>
              <a:ext cx="1784304" cy="53238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Augmented Reality</a:t>
              </a:r>
            </a:p>
          </p:txBody>
        </p:sp>
        <p:sp>
          <p:nvSpPr>
            <p:cNvPr id="37" name="Rectangle 36">
              <a:extLst>
                <a:ext uri="{FF2B5EF4-FFF2-40B4-BE49-F238E27FC236}">
                  <a16:creationId xmlns:a16="http://schemas.microsoft.com/office/drawing/2014/main" id="{62EF88FE-836D-4B28-8B07-5EE6AA62EC11}"/>
                </a:ext>
              </a:extLst>
            </p:cNvPr>
            <p:cNvSpPr/>
            <p:nvPr/>
          </p:nvSpPr>
          <p:spPr>
            <a:xfrm>
              <a:off x="4295383" y="2825214"/>
              <a:ext cx="1759373" cy="53238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Machine Learning</a:t>
              </a:r>
            </a:p>
          </p:txBody>
        </p:sp>
        <p:sp>
          <p:nvSpPr>
            <p:cNvPr id="38" name="Rectangle 37">
              <a:extLst>
                <a:ext uri="{FF2B5EF4-FFF2-40B4-BE49-F238E27FC236}">
                  <a16:creationId xmlns:a16="http://schemas.microsoft.com/office/drawing/2014/main" id="{78583509-3BD1-46E9-B246-167033438213}"/>
                </a:ext>
              </a:extLst>
            </p:cNvPr>
            <p:cNvSpPr/>
            <p:nvPr/>
          </p:nvSpPr>
          <p:spPr>
            <a:xfrm>
              <a:off x="6358518" y="2816350"/>
              <a:ext cx="1759373" cy="53238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Big Data Analysis</a:t>
              </a:r>
            </a:p>
          </p:txBody>
        </p:sp>
        <p:sp>
          <p:nvSpPr>
            <p:cNvPr id="39" name="Rectangle 38">
              <a:extLst>
                <a:ext uri="{FF2B5EF4-FFF2-40B4-BE49-F238E27FC236}">
                  <a16:creationId xmlns:a16="http://schemas.microsoft.com/office/drawing/2014/main" id="{191A36CA-581C-4B0A-8224-D8F1329BAFF4}"/>
                </a:ext>
              </a:extLst>
            </p:cNvPr>
            <p:cNvSpPr/>
            <p:nvPr/>
          </p:nvSpPr>
          <p:spPr>
            <a:xfrm>
              <a:off x="8421653" y="2816350"/>
              <a:ext cx="1870068" cy="53238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Enterprise Information Management</a:t>
              </a:r>
            </a:p>
          </p:txBody>
        </p:sp>
        <p:sp>
          <p:nvSpPr>
            <p:cNvPr id="40" name="Rectangle 39">
              <a:extLst>
                <a:ext uri="{FF2B5EF4-FFF2-40B4-BE49-F238E27FC236}">
                  <a16:creationId xmlns:a16="http://schemas.microsoft.com/office/drawing/2014/main" id="{B0EBB0A8-FB3F-4E68-9D39-547F4FFD4298}"/>
                </a:ext>
              </a:extLst>
            </p:cNvPr>
            <p:cNvSpPr/>
            <p:nvPr/>
          </p:nvSpPr>
          <p:spPr>
            <a:xfrm>
              <a:off x="146304" y="2022618"/>
              <a:ext cx="10281966" cy="351864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Core Platform</a:t>
              </a:r>
            </a:p>
          </p:txBody>
        </p:sp>
      </p:grpSp>
    </p:spTree>
    <p:extLst>
      <p:ext uri="{BB962C8B-B14F-4D97-AF65-F5344CB8AC3E}">
        <p14:creationId xmlns:p14="http://schemas.microsoft.com/office/powerpoint/2010/main" val="19523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8546D37-70C1-4166-816E-CB9D4E174108}"/>
              </a:ext>
            </a:extLst>
          </p:cNvPr>
          <p:cNvSpPr/>
          <p:nvPr/>
        </p:nvSpPr>
        <p:spPr>
          <a:xfrm>
            <a:off x="135465" y="2878666"/>
            <a:ext cx="11946389" cy="2266319"/>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SG" sz="1600" dirty="0">
                <a:solidFill>
                  <a:schemeClr val="tx1">
                    <a:lumMod val="50000"/>
                    <a:lumOff val="50000"/>
                  </a:schemeClr>
                </a:solidFill>
              </a:rPr>
              <a:t>System Platform</a:t>
            </a:r>
          </a:p>
        </p:txBody>
      </p:sp>
      <p:sp>
        <p:nvSpPr>
          <p:cNvPr id="2" name="Title 1">
            <a:extLst>
              <a:ext uri="{FF2B5EF4-FFF2-40B4-BE49-F238E27FC236}">
                <a16:creationId xmlns:a16="http://schemas.microsoft.com/office/drawing/2014/main" id="{730D92FE-74FD-4526-A41B-18B312C91577}"/>
              </a:ext>
            </a:extLst>
          </p:cNvPr>
          <p:cNvSpPr txBox="1">
            <a:spLocks/>
          </p:cNvSpPr>
          <p:nvPr/>
        </p:nvSpPr>
        <p:spPr>
          <a:xfrm>
            <a:off x="663001" y="326449"/>
            <a:ext cx="9601200" cy="100818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Raleway" panose="020B0003030101060003" pitchFamily="34" charset="0"/>
                <a:ea typeface="+mj-ea"/>
                <a:cs typeface="+mj-cs"/>
              </a:defRPr>
            </a:lvl1pPr>
          </a:lstStyle>
          <a:p>
            <a:endParaRPr lang="en-SG"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B823799-BAFC-4526-B5FF-CB299278431A}"/>
              </a:ext>
            </a:extLst>
          </p:cNvPr>
          <p:cNvGrpSpPr/>
          <p:nvPr/>
        </p:nvGrpSpPr>
        <p:grpSpPr>
          <a:xfrm>
            <a:off x="1293031" y="5238794"/>
            <a:ext cx="9605938" cy="1391080"/>
            <a:chOff x="1070043" y="4753583"/>
            <a:chExt cx="10512640" cy="1890408"/>
          </a:xfrm>
        </p:grpSpPr>
        <p:pic>
          <p:nvPicPr>
            <p:cNvPr id="4" name="Picture 3">
              <a:extLst>
                <a:ext uri="{FF2B5EF4-FFF2-40B4-BE49-F238E27FC236}">
                  <a16:creationId xmlns:a16="http://schemas.microsoft.com/office/drawing/2014/main" id="{7C0BB121-C3EF-40E4-B2C0-BCB92DB2462A}"/>
                </a:ext>
              </a:extLst>
            </p:cNvPr>
            <p:cNvPicPr>
              <a:picLocks noChangeAspect="1"/>
            </p:cNvPicPr>
            <p:nvPr/>
          </p:nvPicPr>
          <p:blipFill>
            <a:blip r:embed="rId4"/>
            <a:stretch>
              <a:fillRect/>
            </a:stretch>
          </p:blipFill>
          <p:spPr>
            <a:xfrm>
              <a:off x="1187360" y="5306511"/>
              <a:ext cx="2450786" cy="1258104"/>
            </a:xfrm>
            <a:prstGeom prst="rect">
              <a:avLst/>
            </a:prstGeom>
          </p:spPr>
        </p:pic>
        <p:pic>
          <p:nvPicPr>
            <p:cNvPr id="5" name="Picture 4">
              <a:extLst>
                <a:ext uri="{FF2B5EF4-FFF2-40B4-BE49-F238E27FC236}">
                  <a16:creationId xmlns:a16="http://schemas.microsoft.com/office/drawing/2014/main" id="{DA1563B2-51D7-4E06-B0DA-4D01F64E02C8}"/>
                </a:ext>
              </a:extLst>
            </p:cNvPr>
            <p:cNvPicPr>
              <a:picLocks noChangeAspect="1"/>
            </p:cNvPicPr>
            <p:nvPr/>
          </p:nvPicPr>
          <p:blipFill>
            <a:blip r:embed="rId5"/>
            <a:stretch>
              <a:fillRect/>
            </a:stretch>
          </p:blipFill>
          <p:spPr>
            <a:xfrm>
              <a:off x="3781100" y="5306511"/>
              <a:ext cx="2450804" cy="1261981"/>
            </a:xfrm>
            <a:prstGeom prst="rect">
              <a:avLst/>
            </a:prstGeom>
          </p:spPr>
        </p:pic>
        <p:pic>
          <p:nvPicPr>
            <p:cNvPr id="6" name="Picture 5">
              <a:extLst>
                <a:ext uri="{FF2B5EF4-FFF2-40B4-BE49-F238E27FC236}">
                  <a16:creationId xmlns:a16="http://schemas.microsoft.com/office/drawing/2014/main" id="{D8D5A5C5-CE5D-424B-BE04-F9163BC7D95E}"/>
                </a:ext>
              </a:extLst>
            </p:cNvPr>
            <p:cNvPicPr>
              <a:picLocks noChangeAspect="1"/>
            </p:cNvPicPr>
            <p:nvPr/>
          </p:nvPicPr>
          <p:blipFill>
            <a:blip r:embed="rId5"/>
            <a:stretch>
              <a:fillRect/>
            </a:stretch>
          </p:blipFill>
          <p:spPr>
            <a:xfrm>
              <a:off x="6452682" y="5306511"/>
              <a:ext cx="2450804" cy="1261981"/>
            </a:xfrm>
            <a:prstGeom prst="rect">
              <a:avLst/>
            </a:prstGeom>
          </p:spPr>
        </p:pic>
        <p:pic>
          <p:nvPicPr>
            <p:cNvPr id="7" name="Picture 6">
              <a:extLst>
                <a:ext uri="{FF2B5EF4-FFF2-40B4-BE49-F238E27FC236}">
                  <a16:creationId xmlns:a16="http://schemas.microsoft.com/office/drawing/2014/main" id="{16AE59A2-878B-47E4-9529-519772E0ECE7}"/>
                </a:ext>
              </a:extLst>
            </p:cNvPr>
            <p:cNvPicPr>
              <a:picLocks noChangeAspect="1"/>
            </p:cNvPicPr>
            <p:nvPr/>
          </p:nvPicPr>
          <p:blipFill>
            <a:blip r:embed="rId5"/>
            <a:stretch>
              <a:fillRect/>
            </a:stretch>
          </p:blipFill>
          <p:spPr>
            <a:xfrm>
              <a:off x="9046440" y="5306511"/>
              <a:ext cx="2450804" cy="1261981"/>
            </a:xfrm>
            <a:prstGeom prst="rect">
              <a:avLst/>
            </a:prstGeom>
          </p:spPr>
        </p:pic>
        <p:sp>
          <p:nvSpPr>
            <p:cNvPr id="8" name="Rectangle 7">
              <a:extLst>
                <a:ext uri="{FF2B5EF4-FFF2-40B4-BE49-F238E27FC236}">
                  <a16:creationId xmlns:a16="http://schemas.microsoft.com/office/drawing/2014/main" id="{C7673070-0B6A-49AE-8149-83580C07D884}"/>
                </a:ext>
              </a:extLst>
            </p:cNvPr>
            <p:cNvSpPr/>
            <p:nvPr/>
          </p:nvSpPr>
          <p:spPr>
            <a:xfrm>
              <a:off x="1070043" y="4776281"/>
              <a:ext cx="5233480" cy="1867710"/>
            </a:xfrm>
            <a:prstGeom prst="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200" dirty="0">
                  <a:solidFill>
                    <a:schemeClr val="accent1"/>
                  </a:solidFill>
                </a:rPr>
                <a:t>Communication</a:t>
              </a:r>
            </a:p>
            <a:p>
              <a:r>
                <a:rPr lang="en-US" sz="1200" dirty="0">
                  <a:solidFill>
                    <a:schemeClr val="accent1"/>
                  </a:solidFill>
                </a:rPr>
                <a:t>Gateway</a:t>
              </a:r>
            </a:p>
          </p:txBody>
        </p:sp>
        <p:sp>
          <p:nvSpPr>
            <p:cNvPr id="9" name="Rectangle 8">
              <a:extLst>
                <a:ext uri="{FF2B5EF4-FFF2-40B4-BE49-F238E27FC236}">
                  <a16:creationId xmlns:a16="http://schemas.microsoft.com/office/drawing/2014/main" id="{5B2BDC1E-496F-4078-9D0B-918D20E0AD42}"/>
                </a:ext>
              </a:extLst>
            </p:cNvPr>
            <p:cNvSpPr/>
            <p:nvPr/>
          </p:nvSpPr>
          <p:spPr>
            <a:xfrm>
              <a:off x="6349203" y="4753583"/>
              <a:ext cx="5233480" cy="1867710"/>
            </a:xfrm>
            <a:prstGeom prst="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200" dirty="0">
                  <a:solidFill>
                    <a:schemeClr val="accent1"/>
                  </a:solidFill>
                </a:rPr>
                <a:t>Communication</a:t>
              </a:r>
            </a:p>
            <a:p>
              <a:r>
                <a:rPr lang="en-US" sz="1200" dirty="0">
                  <a:solidFill>
                    <a:schemeClr val="accent1"/>
                  </a:solidFill>
                </a:rPr>
                <a:t>Gateway</a:t>
              </a:r>
            </a:p>
          </p:txBody>
        </p:sp>
        <p:pic>
          <p:nvPicPr>
            <p:cNvPr id="10" name="Picture 9">
              <a:extLst>
                <a:ext uri="{FF2B5EF4-FFF2-40B4-BE49-F238E27FC236}">
                  <a16:creationId xmlns:a16="http://schemas.microsoft.com/office/drawing/2014/main" id="{13C4FD44-90DE-45D5-902D-C4B3C4745A9D}"/>
                </a:ext>
              </a:extLst>
            </p:cNvPr>
            <p:cNvPicPr>
              <a:picLocks noChangeAspect="1"/>
            </p:cNvPicPr>
            <p:nvPr/>
          </p:nvPicPr>
          <p:blipFill>
            <a:blip r:embed="rId6"/>
            <a:stretch>
              <a:fillRect/>
            </a:stretch>
          </p:blipFill>
          <p:spPr>
            <a:xfrm>
              <a:off x="3457719" y="4796865"/>
              <a:ext cx="458128" cy="430270"/>
            </a:xfrm>
            <a:prstGeom prst="rect">
              <a:avLst/>
            </a:prstGeom>
          </p:spPr>
        </p:pic>
        <p:pic>
          <p:nvPicPr>
            <p:cNvPr id="11" name="Picture 10">
              <a:extLst>
                <a:ext uri="{FF2B5EF4-FFF2-40B4-BE49-F238E27FC236}">
                  <a16:creationId xmlns:a16="http://schemas.microsoft.com/office/drawing/2014/main" id="{02434507-CB55-480B-8D9D-B0D8A629DDC3}"/>
                </a:ext>
              </a:extLst>
            </p:cNvPr>
            <p:cNvPicPr>
              <a:picLocks noChangeAspect="1"/>
            </p:cNvPicPr>
            <p:nvPr/>
          </p:nvPicPr>
          <p:blipFill>
            <a:blip r:embed="rId6"/>
            <a:stretch>
              <a:fillRect/>
            </a:stretch>
          </p:blipFill>
          <p:spPr>
            <a:xfrm>
              <a:off x="8736879" y="4796865"/>
              <a:ext cx="458128" cy="430270"/>
            </a:xfrm>
            <a:prstGeom prst="rect">
              <a:avLst/>
            </a:prstGeom>
          </p:spPr>
        </p:pic>
      </p:grpSp>
      <p:sp>
        <p:nvSpPr>
          <p:cNvPr id="12" name="Title 2">
            <a:extLst>
              <a:ext uri="{FF2B5EF4-FFF2-40B4-BE49-F238E27FC236}">
                <a16:creationId xmlns:a16="http://schemas.microsoft.com/office/drawing/2014/main" id="{84164DB3-58DB-4F50-A54F-F5699C73622E}"/>
              </a:ext>
            </a:extLst>
          </p:cNvPr>
          <p:cNvSpPr>
            <a:spLocks noGrp="1"/>
          </p:cNvSpPr>
          <p:nvPr>
            <p:ph type="title"/>
          </p:nvPr>
        </p:nvSpPr>
        <p:spPr>
          <a:xfrm>
            <a:off x="237066" y="167757"/>
            <a:ext cx="11695289" cy="520865"/>
          </a:xfrm>
        </p:spPr>
        <p:txBody>
          <a:bodyPr>
            <a:normAutofit/>
          </a:bodyPr>
          <a:lstStyle/>
          <a:p>
            <a:r>
              <a:rPr lang="en-SG" sz="2800" dirty="0"/>
              <a:t>Applying System Platform for Process Information Management</a:t>
            </a:r>
          </a:p>
        </p:txBody>
      </p:sp>
      <p:grpSp>
        <p:nvGrpSpPr>
          <p:cNvPr id="13" name="Group 12">
            <a:extLst>
              <a:ext uri="{FF2B5EF4-FFF2-40B4-BE49-F238E27FC236}">
                <a16:creationId xmlns:a16="http://schemas.microsoft.com/office/drawing/2014/main" id="{E52A934E-3E25-43C2-9698-523655C2614D}"/>
              </a:ext>
            </a:extLst>
          </p:cNvPr>
          <p:cNvGrpSpPr/>
          <p:nvPr/>
        </p:nvGrpSpPr>
        <p:grpSpPr>
          <a:xfrm>
            <a:off x="955103" y="4094910"/>
            <a:ext cx="10512641" cy="1175734"/>
            <a:chOff x="839679" y="4259471"/>
            <a:chExt cx="10512641" cy="1175734"/>
          </a:xfrm>
        </p:grpSpPr>
        <p:sp>
          <p:nvSpPr>
            <p:cNvPr id="14" name="Rectangle: Rounded Corners 13">
              <a:extLst>
                <a:ext uri="{FF2B5EF4-FFF2-40B4-BE49-F238E27FC236}">
                  <a16:creationId xmlns:a16="http://schemas.microsoft.com/office/drawing/2014/main" id="{7D30BF76-B7D8-43BD-8BAA-36B28B9DF986}"/>
                </a:ext>
              </a:extLst>
            </p:cNvPr>
            <p:cNvSpPr/>
            <p:nvPr/>
          </p:nvSpPr>
          <p:spPr>
            <a:xfrm>
              <a:off x="839679" y="4286494"/>
              <a:ext cx="10512641" cy="719847"/>
            </a:xfrm>
            <a:prstGeom prst="roundRect">
              <a:avLst/>
            </a:prstGeom>
            <a:solidFill>
              <a:schemeClr val="accent5">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t>AVEVA Plant Data Model Framework</a:t>
              </a:r>
            </a:p>
            <a:p>
              <a:pPr algn="ctr"/>
              <a:r>
                <a:rPr lang="en-SG" sz="1200" dirty="0"/>
                <a:t>(Data Collection, Data Acquisition, Line Model, Historian, Notifications, Alarms, Events, Analysis, Performance Measurement)</a:t>
              </a:r>
            </a:p>
          </p:txBody>
        </p:sp>
        <p:pic>
          <p:nvPicPr>
            <p:cNvPr id="15" name="Picture 14" descr="A picture containing indoor, cup, white, tableware&#10;&#10;Description automatically generated">
              <a:extLst>
                <a:ext uri="{FF2B5EF4-FFF2-40B4-BE49-F238E27FC236}">
                  <a16:creationId xmlns:a16="http://schemas.microsoft.com/office/drawing/2014/main" id="{6449581E-6756-4A79-989B-CDC854BFA8F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343321" y="4259471"/>
              <a:ext cx="720408" cy="720408"/>
            </a:xfrm>
            <a:prstGeom prst="rect">
              <a:avLst/>
            </a:prstGeom>
          </p:spPr>
        </p:pic>
        <p:sp>
          <p:nvSpPr>
            <p:cNvPr id="16" name="Arrow: Up-Down 15">
              <a:extLst>
                <a:ext uri="{FF2B5EF4-FFF2-40B4-BE49-F238E27FC236}">
                  <a16:creationId xmlns:a16="http://schemas.microsoft.com/office/drawing/2014/main" id="{E817798B-C503-492C-90F7-436B9D9FED96}"/>
                </a:ext>
              </a:extLst>
            </p:cNvPr>
            <p:cNvSpPr/>
            <p:nvPr/>
          </p:nvSpPr>
          <p:spPr>
            <a:xfrm>
              <a:off x="3345017" y="4904975"/>
              <a:ext cx="350192" cy="530230"/>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Arrow: Up-Down 16">
              <a:extLst>
                <a:ext uri="{FF2B5EF4-FFF2-40B4-BE49-F238E27FC236}">
                  <a16:creationId xmlns:a16="http://schemas.microsoft.com/office/drawing/2014/main" id="{6C665B5C-64F9-4503-90C3-F5C2B2CCEFF1}"/>
                </a:ext>
              </a:extLst>
            </p:cNvPr>
            <p:cNvSpPr/>
            <p:nvPr/>
          </p:nvSpPr>
          <p:spPr>
            <a:xfrm>
              <a:off x="8284983" y="4904975"/>
              <a:ext cx="350192" cy="530230"/>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9" name="Group 18">
            <a:extLst>
              <a:ext uri="{FF2B5EF4-FFF2-40B4-BE49-F238E27FC236}">
                <a16:creationId xmlns:a16="http://schemas.microsoft.com/office/drawing/2014/main" id="{AE561121-0652-4637-8A5B-EA95494E748B}"/>
              </a:ext>
            </a:extLst>
          </p:cNvPr>
          <p:cNvGrpSpPr/>
          <p:nvPr/>
        </p:nvGrpSpPr>
        <p:grpSpPr>
          <a:xfrm>
            <a:off x="1031590" y="3031568"/>
            <a:ext cx="8404699" cy="1181981"/>
            <a:chOff x="839677" y="3167036"/>
            <a:chExt cx="8404699" cy="1181981"/>
          </a:xfrm>
        </p:grpSpPr>
        <p:sp>
          <p:nvSpPr>
            <p:cNvPr id="20" name="Rectangle: Rounded Corners 19">
              <a:extLst>
                <a:ext uri="{FF2B5EF4-FFF2-40B4-BE49-F238E27FC236}">
                  <a16:creationId xmlns:a16="http://schemas.microsoft.com/office/drawing/2014/main" id="{CBFC4EDF-FEFD-4BFC-ACF8-78F534FE4DA4}"/>
                </a:ext>
              </a:extLst>
            </p:cNvPr>
            <p:cNvSpPr/>
            <p:nvPr/>
          </p:nvSpPr>
          <p:spPr>
            <a:xfrm>
              <a:off x="839677" y="3167036"/>
              <a:ext cx="8404699" cy="719847"/>
            </a:xfrm>
            <a:prstGeom prst="roundRect">
              <a:avLst/>
            </a:prstGeom>
            <a:solidFill>
              <a:schemeClr val="accent5">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t>AVEVA Visualization Display and Reporting</a:t>
              </a:r>
            </a:p>
            <a:p>
              <a:pPr algn="ctr"/>
              <a:r>
                <a:rPr lang="en-SG" sz="1200" dirty="0"/>
                <a:t>(InTouch Process Visualization, OMI Unify Display, Operation Report, Historian Client, Web Client)</a:t>
              </a:r>
            </a:p>
          </p:txBody>
        </p:sp>
        <p:sp>
          <p:nvSpPr>
            <p:cNvPr id="21" name="Arrow: Up-Down 20">
              <a:extLst>
                <a:ext uri="{FF2B5EF4-FFF2-40B4-BE49-F238E27FC236}">
                  <a16:creationId xmlns:a16="http://schemas.microsoft.com/office/drawing/2014/main" id="{6BC7C390-EC5C-4649-8FAF-74E849DC939C}"/>
                </a:ext>
              </a:extLst>
            </p:cNvPr>
            <p:cNvSpPr/>
            <p:nvPr/>
          </p:nvSpPr>
          <p:spPr>
            <a:xfrm>
              <a:off x="5031880" y="3818787"/>
              <a:ext cx="350192" cy="530230"/>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Arrow: Up-Down 21">
              <a:extLst>
                <a:ext uri="{FF2B5EF4-FFF2-40B4-BE49-F238E27FC236}">
                  <a16:creationId xmlns:a16="http://schemas.microsoft.com/office/drawing/2014/main" id="{3D20C2BB-4011-4CE9-91E1-A8C063CC2795}"/>
                </a:ext>
              </a:extLst>
            </p:cNvPr>
            <p:cNvSpPr/>
            <p:nvPr/>
          </p:nvSpPr>
          <p:spPr>
            <a:xfrm>
              <a:off x="2259919" y="3817945"/>
              <a:ext cx="350192" cy="530230"/>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Arrow: Up-Down 22">
              <a:extLst>
                <a:ext uri="{FF2B5EF4-FFF2-40B4-BE49-F238E27FC236}">
                  <a16:creationId xmlns:a16="http://schemas.microsoft.com/office/drawing/2014/main" id="{B064E50F-3CC7-4F3A-9AB9-35019F5FB5FB}"/>
                </a:ext>
              </a:extLst>
            </p:cNvPr>
            <p:cNvSpPr/>
            <p:nvPr/>
          </p:nvSpPr>
          <p:spPr>
            <a:xfrm>
              <a:off x="7803840" y="3817945"/>
              <a:ext cx="350192" cy="530230"/>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52" name="Group 51">
            <a:extLst>
              <a:ext uri="{FF2B5EF4-FFF2-40B4-BE49-F238E27FC236}">
                <a16:creationId xmlns:a16="http://schemas.microsoft.com/office/drawing/2014/main" id="{6DCFE2EA-8E15-43CB-AF75-51140E4E3283}"/>
              </a:ext>
            </a:extLst>
          </p:cNvPr>
          <p:cNvGrpSpPr/>
          <p:nvPr/>
        </p:nvGrpSpPr>
        <p:grpSpPr>
          <a:xfrm>
            <a:off x="299575" y="928521"/>
            <a:ext cx="5650008" cy="2291782"/>
            <a:chOff x="299575" y="928521"/>
            <a:chExt cx="5650008" cy="2291782"/>
          </a:xfrm>
        </p:grpSpPr>
        <p:sp>
          <p:nvSpPr>
            <p:cNvPr id="25" name="ZoneTexte 118">
              <a:extLst>
                <a:ext uri="{FF2B5EF4-FFF2-40B4-BE49-F238E27FC236}">
                  <a16:creationId xmlns:a16="http://schemas.microsoft.com/office/drawing/2014/main" id="{2013F78E-6347-4789-995B-A7C0A7A17155}"/>
                </a:ext>
              </a:extLst>
            </p:cNvPr>
            <p:cNvSpPr txBox="1"/>
            <p:nvPr/>
          </p:nvSpPr>
          <p:spPr>
            <a:xfrm>
              <a:off x="4722630" y="1363916"/>
              <a:ext cx="599844"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Reports</a:t>
              </a:r>
            </a:p>
          </p:txBody>
        </p:sp>
        <p:sp>
          <p:nvSpPr>
            <p:cNvPr id="26" name="ZoneTexte 119">
              <a:extLst>
                <a:ext uri="{FF2B5EF4-FFF2-40B4-BE49-F238E27FC236}">
                  <a16:creationId xmlns:a16="http://schemas.microsoft.com/office/drawing/2014/main" id="{430188EA-46D5-4A97-95D3-D972FD665012}"/>
                </a:ext>
              </a:extLst>
            </p:cNvPr>
            <p:cNvSpPr txBox="1"/>
            <p:nvPr/>
          </p:nvSpPr>
          <p:spPr>
            <a:xfrm>
              <a:off x="2502255" y="928521"/>
              <a:ext cx="1192954" cy="24622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Process Dashboard</a:t>
              </a:r>
            </a:p>
          </p:txBody>
        </p:sp>
        <p:sp>
          <p:nvSpPr>
            <p:cNvPr id="27" name="ZoneTexte 120">
              <a:extLst>
                <a:ext uri="{FF2B5EF4-FFF2-40B4-BE49-F238E27FC236}">
                  <a16:creationId xmlns:a16="http://schemas.microsoft.com/office/drawing/2014/main" id="{DC4894C8-71A2-4C04-B6C3-63E334B4A497}"/>
                </a:ext>
              </a:extLst>
            </p:cNvPr>
            <p:cNvSpPr txBox="1"/>
            <p:nvPr/>
          </p:nvSpPr>
          <p:spPr>
            <a:xfrm>
              <a:off x="554385" y="1466086"/>
              <a:ext cx="1173631" cy="24622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Line Operations</a:t>
              </a:r>
            </a:p>
          </p:txBody>
        </p:sp>
        <p:grpSp>
          <p:nvGrpSpPr>
            <p:cNvPr id="40" name="Group 39">
              <a:extLst>
                <a:ext uri="{FF2B5EF4-FFF2-40B4-BE49-F238E27FC236}">
                  <a16:creationId xmlns:a16="http://schemas.microsoft.com/office/drawing/2014/main" id="{E4D7B1EC-25CB-42B8-A355-FCFE5BA59831}"/>
                </a:ext>
              </a:extLst>
            </p:cNvPr>
            <p:cNvGrpSpPr/>
            <p:nvPr/>
          </p:nvGrpSpPr>
          <p:grpSpPr>
            <a:xfrm>
              <a:off x="299575" y="1143987"/>
              <a:ext cx="5650008" cy="2076316"/>
              <a:chOff x="299575" y="1143987"/>
              <a:chExt cx="5650008" cy="2076316"/>
            </a:xfrm>
          </p:grpSpPr>
          <p:grpSp>
            <p:nvGrpSpPr>
              <p:cNvPr id="28" name="Group 27">
                <a:extLst>
                  <a:ext uri="{FF2B5EF4-FFF2-40B4-BE49-F238E27FC236}">
                    <a16:creationId xmlns:a16="http://schemas.microsoft.com/office/drawing/2014/main" id="{C71FF45C-10D3-4EA9-99AB-EC3091723E3D}"/>
                  </a:ext>
                </a:extLst>
              </p:cNvPr>
              <p:cNvGrpSpPr/>
              <p:nvPr/>
            </p:nvGrpSpPr>
            <p:grpSpPr>
              <a:xfrm>
                <a:off x="2064939" y="1143987"/>
                <a:ext cx="3884644" cy="2076316"/>
                <a:chOff x="2064939" y="1143987"/>
                <a:chExt cx="3884644" cy="2076316"/>
              </a:xfrm>
            </p:grpSpPr>
            <p:pic>
              <p:nvPicPr>
                <p:cNvPr id="29" name="Picture 28">
                  <a:extLst>
                    <a:ext uri="{FF2B5EF4-FFF2-40B4-BE49-F238E27FC236}">
                      <a16:creationId xmlns:a16="http://schemas.microsoft.com/office/drawing/2014/main" id="{AAB354CC-968D-4D2B-BDB3-EFA2C04E232D}"/>
                    </a:ext>
                  </a:extLst>
                </p:cNvPr>
                <p:cNvPicPr>
                  <a:picLocks noChangeAspect="1"/>
                </p:cNvPicPr>
                <p:nvPr/>
              </p:nvPicPr>
              <p:blipFill>
                <a:blip r:embed="rId9"/>
                <a:stretch>
                  <a:fillRect/>
                </a:stretch>
              </p:blipFill>
              <p:spPr>
                <a:xfrm>
                  <a:off x="2435785" y="1143987"/>
                  <a:ext cx="1483163" cy="823067"/>
                </a:xfrm>
                <a:prstGeom prst="rect">
                  <a:avLst/>
                </a:prstGeom>
                <a:ln>
                  <a:solidFill>
                    <a:schemeClr val="bg1">
                      <a:lumMod val="75000"/>
                    </a:schemeClr>
                  </a:solidFill>
                </a:ln>
              </p:spPr>
            </p:pic>
            <p:pic>
              <p:nvPicPr>
                <p:cNvPr id="30" name="Picture 29">
                  <a:extLst>
                    <a:ext uri="{FF2B5EF4-FFF2-40B4-BE49-F238E27FC236}">
                      <a16:creationId xmlns:a16="http://schemas.microsoft.com/office/drawing/2014/main" id="{441B5E4A-6E00-46F4-9A56-F658BB4E7C63}"/>
                    </a:ext>
                  </a:extLst>
                </p:cNvPr>
                <p:cNvPicPr>
                  <a:picLocks noChangeAspect="1"/>
                </p:cNvPicPr>
                <p:nvPr/>
              </p:nvPicPr>
              <p:blipFill>
                <a:blip r:embed="rId10"/>
                <a:stretch>
                  <a:fillRect/>
                </a:stretch>
              </p:blipFill>
              <p:spPr>
                <a:xfrm>
                  <a:off x="4046555" y="1560725"/>
                  <a:ext cx="1903028" cy="1192273"/>
                </a:xfrm>
                <a:prstGeom prst="rect">
                  <a:avLst/>
                </a:prstGeom>
              </p:spPr>
            </p:pic>
            <p:sp>
              <p:nvSpPr>
                <p:cNvPr id="31" name="Double flèche verticale 117">
                  <a:extLst>
                    <a:ext uri="{FF2B5EF4-FFF2-40B4-BE49-F238E27FC236}">
                      <a16:creationId xmlns:a16="http://schemas.microsoft.com/office/drawing/2014/main" id="{469BFD73-4AE5-49A0-AE93-F2D99122F4FB}"/>
                    </a:ext>
                  </a:extLst>
                </p:cNvPr>
                <p:cNvSpPr/>
                <p:nvPr/>
              </p:nvSpPr>
              <p:spPr bwMode="auto">
                <a:xfrm>
                  <a:off x="4916350" y="2740793"/>
                  <a:ext cx="369507" cy="456903"/>
                </a:xfrm>
                <a:prstGeom prst="upDownArrow">
                  <a:avLst/>
                </a:prstGeom>
                <a:solidFill>
                  <a:srgbClr val="00953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Double flèche verticale 117">
                  <a:extLst>
                    <a:ext uri="{FF2B5EF4-FFF2-40B4-BE49-F238E27FC236}">
                      <a16:creationId xmlns:a16="http://schemas.microsoft.com/office/drawing/2014/main" id="{1C3CF0B7-5283-4D3A-BC6E-1A440C693998}"/>
                    </a:ext>
                  </a:extLst>
                </p:cNvPr>
                <p:cNvSpPr/>
                <p:nvPr/>
              </p:nvSpPr>
              <p:spPr bwMode="auto">
                <a:xfrm>
                  <a:off x="2556237" y="2763400"/>
                  <a:ext cx="369507" cy="456903"/>
                </a:xfrm>
                <a:prstGeom prst="upDownArrow">
                  <a:avLst/>
                </a:prstGeom>
                <a:solidFill>
                  <a:srgbClr val="00953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15DDFEA9-F759-4E26-98FB-CD500129776B}"/>
                    </a:ext>
                  </a:extLst>
                </p:cNvPr>
                <p:cNvPicPr>
                  <a:picLocks noChangeAspect="1"/>
                </p:cNvPicPr>
                <p:nvPr/>
              </p:nvPicPr>
              <p:blipFill>
                <a:blip r:embed="rId11"/>
                <a:stretch>
                  <a:fillRect/>
                </a:stretch>
              </p:blipFill>
              <p:spPr>
                <a:xfrm>
                  <a:off x="2064939" y="1817203"/>
                  <a:ext cx="1699807" cy="1020790"/>
                </a:xfrm>
                <a:prstGeom prst="rect">
                  <a:avLst/>
                </a:prstGeom>
              </p:spPr>
            </p:pic>
          </p:grpSp>
          <p:pic>
            <p:nvPicPr>
              <p:cNvPr id="34" name="Picture 33" descr="Graphical user interface, chart, application, bar chart&#10;&#10;Description automatically generated">
                <a:extLst>
                  <a:ext uri="{FF2B5EF4-FFF2-40B4-BE49-F238E27FC236}">
                    <a16:creationId xmlns:a16="http://schemas.microsoft.com/office/drawing/2014/main" id="{9ED05AEF-536A-4CB6-9607-2B36DA4C06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9575" y="1827343"/>
                <a:ext cx="1709094" cy="1020791"/>
              </a:xfrm>
              <a:prstGeom prst="rect">
                <a:avLst/>
              </a:prstGeom>
            </p:spPr>
          </p:pic>
        </p:grpSp>
      </p:grpSp>
      <p:grpSp>
        <p:nvGrpSpPr>
          <p:cNvPr id="36" name="Group 35">
            <a:extLst>
              <a:ext uri="{FF2B5EF4-FFF2-40B4-BE49-F238E27FC236}">
                <a16:creationId xmlns:a16="http://schemas.microsoft.com/office/drawing/2014/main" id="{35A2EACE-2688-4F67-9F96-A8E9F152E53B}"/>
              </a:ext>
            </a:extLst>
          </p:cNvPr>
          <p:cNvGrpSpPr/>
          <p:nvPr/>
        </p:nvGrpSpPr>
        <p:grpSpPr>
          <a:xfrm>
            <a:off x="6698880" y="1913651"/>
            <a:ext cx="5334273" cy="2526019"/>
            <a:chOff x="6150991" y="1783243"/>
            <a:chExt cx="5334273" cy="2526019"/>
          </a:xfrm>
        </p:grpSpPr>
        <p:sp>
          <p:nvSpPr>
            <p:cNvPr id="37" name="TextBox 36">
              <a:extLst>
                <a:ext uri="{FF2B5EF4-FFF2-40B4-BE49-F238E27FC236}">
                  <a16:creationId xmlns:a16="http://schemas.microsoft.com/office/drawing/2014/main" id="{0672C7E4-0787-4987-9675-41344223FB52}"/>
                </a:ext>
              </a:extLst>
            </p:cNvPr>
            <p:cNvSpPr txBox="1"/>
            <p:nvPr/>
          </p:nvSpPr>
          <p:spPr>
            <a:xfrm>
              <a:off x="9612271" y="3335432"/>
              <a:ext cx="1248662" cy="246221"/>
            </a:xfrm>
            <a:prstGeom prst="rect">
              <a:avLst/>
            </a:prstGeom>
            <a:noFill/>
          </p:spPr>
          <p:txBody>
            <a:bodyPr wrap="square" rtlCol="0">
              <a:spAutoFit/>
            </a:bodyPr>
            <a:lstStyle/>
            <a:p>
              <a:pPr algn="ctr"/>
              <a:r>
                <a:rPr lang="en-SG" sz="1000" dirty="0"/>
                <a:t>Data, Alarms, Events</a:t>
              </a:r>
            </a:p>
          </p:txBody>
        </p:sp>
        <p:sp>
          <p:nvSpPr>
            <p:cNvPr id="39" name="Rectangle: Rounded Corners 38">
              <a:extLst>
                <a:ext uri="{FF2B5EF4-FFF2-40B4-BE49-F238E27FC236}">
                  <a16:creationId xmlns:a16="http://schemas.microsoft.com/office/drawing/2014/main" id="{F768C73E-DD20-43C4-9723-58781C4972F0}"/>
                </a:ext>
              </a:extLst>
            </p:cNvPr>
            <p:cNvSpPr/>
            <p:nvPr/>
          </p:nvSpPr>
          <p:spPr>
            <a:xfrm>
              <a:off x="6150991" y="1783243"/>
              <a:ext cx="5334273" cy="719847"/>
            </a:xfrm>
            <a:prstGeom prst="roundRect">
              <a:avLst/>
            </a:prstGeom>
            <a:solidFill>
              <a:srgbClr val="00B0F0"/>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t>AVEVA </a:t>
              </a:r>
              <a:r>
                <a:rPr lang="en-SG" sz="1200" dirty="0" err="1"/>
                <a:t>InSight</a:t>
              </a:r>
              <a:r>
                <a:rPr lang="en-SG" sz="1200" dirty="0"/>
                <a:t> Cloud Managed Services</a:t>
              </a:r>
            </a:p>
            <a:p>
              <a:pPr algn="ctr"/>
              <a:r>
                <a:rPr lang="en-SG" sz="1200" dirty="0"/>
                <a:t>(Data Abnormally, Actionable </a:t>
              </a:r>
              <a:r>
                <a:rPr lang="en-SG" sz="1200" dirty="0" err="1"/>
                <a:t>InSight</a:t>
              </a:r>
              <a:r>
                <a:rPr lang="en-SG" sz="1200" dirty="0"/>
                <a:t>, Asset Performance etc)</a:t>
              </a:r>
            </a:p>
          </p:txBody>
        </p:sp>
        <p:sp>
          <p:nvSpPr>
            <p:cNvPr id="41" name="Arrow: Up-Down 40">
              <a:extLst>
                <a:ext uri="{FF2B5EF4-FFF2-40B4-BE49-F238E27FC236}">
                  <a16:creationId xmlns:a16="http://schemas.microsoft.com/office/drawing/2014/main" id="{56CA7462-B78B-4041-946C-C44F60B60E13}"/>
                </a:ext>
              </a:extLst>
            </p:cNvPr>
            <p:cNvSpPr/>
            <p:nvPr/>
          </p:nvSpPr>
          <p:spPr>
            <a:xfrm>
              <a:off x="9266514" y="2512809"/>
              <a:ext cx="350192" cy="1796453"/>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38" name="Group 37">
            <a:extLst>
              <a:ext uri="{FF2B5EF4-FFF2-40B4-BE49-F238E27FC236}">
                <a16:creationId xmlns:a16="http://schemas.microsoft.com/office/drawing/2014/main" id="{BCC3BAE9-6684-476C-A91D-A1DDD1C01F3B}"/>
              </a:ext>
            </a:extLst>
          </p:cNvPr>
          <p:cNvGrpSpPr/>
          <p:nvPr/>
        </p:nvGrpSpPr>
        <p:grpSpPr>
          <a:xfrm>
            <a:off x="6646035" y="747043"/>
            <a:ext cx="5457420" cy="1137403"/>
            <a:chOff x="6646035" y="747043"/>
            <a:chExt cx="5457420" cy="1137403"/>
          </a:xfrm>
        </p:grpSpPr>
        <p:pic>
          <p:nvPicPr>
            <p:cNvPr id="35" name="Picture 34">
              <a:extLst>
                <a:ext uri="{FF2B5EF4-FFF2-40B4-BE49-F238E27FC236}">
                  <a16:creationId xmlns:a16="http://schemas.microsoft.com/office/drawing/2014/main" id="{E9EAE802-E106-49F3-8FDC-A24A4C1FC274}"/>
                </a:ext>
              </a:extLst>
            </p:cNvPr>
            <p:cNvPicPr>
              <a:picLocks noChangeAspect="1"/>
            </p:cNvPicPr>
            <p:nvPr/>
          </p:nvPicPr>
          <p:blipFill>
            <a:blip r:embed="rId13"/>
            <a:stretch>
              <a:fillRect/>
            </a:stretch>
          </p:blipFill>
          <p:spPr>
            <a:xfrm>
              <a:off x="6646035" y="751530"/>
              <a:ext cx="1473765" cy="1132916"/>
            </a:xfrm>
            <a:prstGeom prst="rect">
              <a:avLst/>
            </a:prstGeom>
          </p:spPr>
        </p:pic>
        <p:pic>
          <p:nvPicPr>
            <p:cNvPr id="43" name="Picture 42">
              <a:extLst>
                <a:ext uri="{FF2B5EF4-FFF2-40B4-BE49-F238E27FC236}">
                  <a16:creationId xmlns:a16="http://schemas.microsoft.com/office/drawing/2014/main" id="{F8C7583C-5459-4702-AFB8-C6CAD4B47AC2}"/>
                </a:ext>
              </a:extLst>
            </p:cNvPr>
            <p:cNvPicPr>
              <a:picLocks noChangeAspect="1"/>
            </p:cNvPicPr>
            <p:nvPr/>
          </p:nvPicPr>
          <p:blipFill>
            <a:blip r:embed="rId14"/>
            <a:stretch>
              <a:fillRect/>
            </a:stretch>
          </p:blipFill>
          <p:spPr>
            <a:xfrm>
              <a:off x="10234330" y="805073"/>
              <a:ext cx="1869125" cy="1061674"/>
            </a:xfrm>
            <a:prstGeom prst="rect">
              <a:avLst/>
            </a:prstGeom>
          </p:spPr>
        </p:pic>
        <p:pic>
          <p:nvPicPr>
            <p:cNvPr id="42" name="Picture 41">
              <a:extLst>
                <a:ext uri="{FF2B5EF4-FFF2-40B4-BE49-F238E27FC236}">
                  <a16:creationId xmlns:a16="http://schemas.microsoft.com/office/drawing/2014/main" id="{485BD3D4-D543-4EE0-886F-C5B9BA59DBAF}"/>
                </a:ext>
              </a:extLst>
            </p:cNvPr>
            <p:cNvPicPr>
              <a:picLocks noChangeAspect="1"/>
            </p:cNvPicPr>
            <p:nvPr/>
          </p:nvPicPr>
          <p:blipFill>
            <a:blip r:embed="rId15"/>
            <a:stretch>
              <a:fillRect/>
            </a:stretch>
          </p:blipFill>
          <p:spPr>
            <a:xfrm>
              <a:off x="8170849" y="747043"/>
              <a:ext cx="1942344" cy="1119704"/>
            </a:xfrm>
            <a:prstGeom prst="rect">
              <a:avLst/>
            </a:prstGeom>
          </p:spPr>
        </p:pic>
      </p:grpSp>
      <p:grpSp>
        <p:nvGrpSpPr>
          <p:cNvPr id="51" name="Group 50">
            <a:extLst>
              <a:ext uri="{FF2B5EF4-FFF2-40B4-BE49-F238E27FC236}">
                <a16:creationId xmlns:a16="http://schemas.microsoft.com/office/drawing/2014/main" id="{BEF43448-9300-4F2B-BEB3-314626DC372C}"/>
              </a:ext>
            </a:extLst>
          </p:cNvPr>
          <p:cNvGrpSpPr/>
          <p:nvPr/>
        </p:nvGrpSpPr>
        <p:grpSpPr>
          <a:xfrm>
            <a:off x="2027405" y="4200086"/>
            <a:ext cx="7760415" cy="540328"/>
            <a:chOff x="2027405" y="4200086"/>
            <a:chExt cx="7760415" cy="540328"/>
          </a:xfrm>
        </p:grpSpPr>
        <p:sp>
          <p:nvSpPr>
            <p:cNvPr id="44" name="Rectangle 43">
              <a:extLst>
                <a:ext uri="{FF2B5EF4-FFF2-40B4-BE49-F238E27FC236}">
                  <a16:creationId xmlns:a16="http://schemas.microsoft.com/office/drawing/2014/main" id="{3E9FC56C-53BC-4A5B-BD69-38A68FC81A3D}"/>
                </a:ext>
              </a:extLst>
            </p:cNvPr>
            <p:cNvSpPr/>
            <p:nvPr/>
          </p:nvSpPr>
          <p:spPr>
            <a:xfrm>
              <a:off x="4300936" y="4200086"/>
              <a:ext cx="952933" cy="540328"/>
            </a:xfrm>
            <a:prstGeom prst="rect">
              <a:avLst/>
            </a:prstGeom>
            <a:solidFill>
              <a:schemeClr val="bg1">
                <a:alpha val="8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7242F"/>
                  </a:solidFill>
                  <a:effectLst/>
                  <a:uLnTx/>
                  <a:uFillTx/>
                  <a:latin typeface="Calibri" panose="020F0502020204030204"/>
                  <a:ea typeface="+mn-ea"/>
                  <a:cs typeface="+mn-cs"/>
                </a:rPr>
                <a:t>MOM</a:t>
              </a:r>
            </a:p>
          </p:txBody>
        </p:sp>
        <p:sp>
          <p:nvSpPr>
            <p:cNvPr id="45" name="Rectangle 44">
              <a:extLst>
                <a:ext uri="{FF2B5EF4-FFF2-40B4-BE49-F238E27FC236}">
                  <a16:creationId xmlns:a16="http://schemas.microsoft.com/office/drawing/2014/main" id="{E0A50598-D954-4086-861E-60805C6D1AC6}"/>
                </a:ext>
              </a:extLst>
            </p:cNvPr>
            <p:cNvSpPr/>
            <p:nvPr/>
          </p:nvSpPr>
          <p:spPr>
            <a:xfrm>
              <a:off x="5434638" y="4200086"/>
              <a:ext cx="952933" cy="540328"/>
            </a:xfrm>
            <a:prstGeom prst="rect">
              <a:avLst/>
            </a:prstGeom>
            <a:solidFill>
              <a:schemeClr val="bg1">
                <a:alpha val="8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7242F"/>
                  </a:solidFill>
                  <a:effectLst/>
                  <a:uLnTx/>
                  <a:uFillTx/>
                  <a:latin typeface="Calibri" panose="020F0502020204030204"/>
                  <a:ea typeface="+mn-ea"/>
                  <a:cs typeface="+mn-cs"/>
                </a:rPr>
                <a:t>CM</a:t>
              </a:r>
            </a:p>
          </p:txBody>
        </p:sp>
        <p:sp>
          <p:nvSpPr>
            <p:cNvPr id="46" name="Rectangle 45">
              <a:extLst>
                <a:ext uri="{FF2B5EF4-FFF2-40B4-BE49-F238E27FC236}">
                  <a16:creationId xmlns:a16="http://schemas.microsoft.com/office/drawing/2014/main" id="{F4FFFF3A-5848-436E-A405-C31695A8D274}"/>
                </a:ext>
              </a:extLst>
            </p:cNvPr>
            <p:cNvSpPr/>
            <p:nvPr/>
          </p:nvSpPr>
          <p:spPr>
            <a:xfrm>
              <a:off x="6566625" y="4200086"/>
              <a:ext cx="952933" cy="540328"/>
            </a:xfrm>
            <a:prstGeom prst="rect">
              <a:avLst/>
            </a:prstGeom>
            <a:solidFill>
              <a:schemeClr val="bg1">
                <a:alpha val="8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7242F"/>
                  </a:solidFill>
                  <a:effectLst/>
                  <a:uLnTx/>
                  <a:uFillTx/>
                  <a:latin typeface="Calibri" panose="020F0502020204030204"/>
                  <a:ea typeface="+mn-ea"/>
                  <a:cs typeface="+mn-cs"/>
                </a:rPr>
                <a:t>APM</a:t>
              </a:r>
            </a:p>
          </p:txBody>
        </p:sp>
        <p:sp>
          <p:nvSpPr>
            <p:cNvPr id="47" name="Rectangle 46">
              <a:extLst>
                <a:ext uri="{FF2B5EF4-FFF2-40B4-BE49-F238E27FC236}">
                  <a16:creationId xmlns:a16="http://schemas.microsoft.com/office/drawing/2014/main" id="{64236E96-A2C3-4B83-ADE5-A95F33EE2EBF}"/>
                </a:ext>
              </a:extLst>
            </p:cNvPr>
            <p:cNvSpPr/>
            <p:nvPr/>
          </p:nvSpPr>
          <p:spPr>
            <a:xfrm>
              <a:off x="7700327" y="4200086"/>
              <a:ext cx="952933" cy="540328"/>
            </a:xfrm>
            <a:prstGeom prst="rect">
              <a:avLst/>
            </a:prstGeom>
            <a:solidFill>
              <a:schemeClr val="bg1">
                <a:alpha val="8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7242F"/>
                  </a:solidFill>
                  <a:effectLst/>
                  <a:uLnTx/>
                  <a:uFillTx/>
                  <a:latin typeface="Calibri" panose="020F0502020204030204"/>
                  <a:ea typeface="+mn-ea"/>
                  <a:cs typeface="+mn-cs"/>
                </a:rPr>
                <a:t>Energy</a:t>
              </a:r>
            </a:p>
          </p:txBody>
        </p:sp>
        <p:sp>
          <p:nvSpPr>
            <p:cNvPr id="48" name="Rectangle 47">
              <a:extLst>
                <a:ext uri="{FF2B5EF4-FFF2-40B4-BE49-F238E27FC236}">
                  <a16:creationId xmlns:a16="http://schemas.microsoft.com/office/drawing/2014/main" id="{00B5C9A2-EB76-4FE6-9E80-25E643CEF7EC}"/>
                </a:ext>
              </a:extLst>
            </p:cNvPr>
            <p:cNvSpPr/>
            <p:nvPr/>
          </p:nvSpPr>
          <p:spPr>
            <a:xfrm>
              <a:off x="8834887" y="4200086"/>
              <a:ext cx="952933" cy="540328"/>
            </a:xfrm>
            <a:prstGeom prst="rect">
              <a:avLst/>
            </a:prstGeom>
            <a:solidFill>
              <a:schemeClr val="bg1">
                <a:alpha val="8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7242F"/>
                  </a:solidFill>
                  <a:effectLst/>
                  <a:uLnTx/>
                  <a:uFillTx/>
                  <a:latin typeface="Calibri" panose="020F0502020204030204"/>
                  <a:ea typeface="+mn-ea"/>
                  <a:cs typeface="+mn-cs"/>
                </a:rPr>
                <a:t>Other</a:t>
              </a:r>
            </a:p>
          </p:txBody>
        </p:sp>
        <p:sp>
          <p:nvSpPr>
            <p:cNvPr id="49" name="Rectangle 48">
              <a:extLst>
                <a:ext uri="{FF2B5EF4-FFF2-40B4-BE49-F238E27FC236}">
                  <a16:creationId xmlns:a16="http://schemas.microsoft.com/office/drawing/2014/main" id="{9E07931A-BD42-4F62-BF7F-E765A889C527}"/>
                </a:ext>
              </a:extLst>
            </p:cNvPr>
            <p:cNvSpPr/>
            <p:nvPr/>
          </p:nvSpPr>
          <p:spPr>
            <a:xfrm>
              <a:off x="3166376" y="4200086"/>
              <a:ext cx="952933" cy="540328"/>
            </a:xfrm>
            <a:prstGeom prst="rect">
              <a:avLst/>
            </a:prstGeom>
            <a:solidFill>
              <a:schemeClr val="bg1">
                <a:alpha val="8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7242F"/>
                  </a:solidFill>
                  <a:effectLst/>
                  <a:uLnTx/>
                  <a:uFillTx/>
                  <a:latin typeface="Calibri" panose="020F0502020204030204"/>
                  <a:ea typeface="+mn-ea"/>
                  <a:cs typeface="+mn-cs"/>
                </a:rPr>
                <a:t>Batch</a:t>
              </a:r>
            </a:p>
          </p:txBody>
        </p:sp>
        <p:sp>
          <p:nvSpPr>
            <p:cNvPr id="50" name="Rectangle 49">
              <a:extLst>
                <a:ext uri="{FF2B5EF4-FFF2-40B4-BE49-F238E27FC236}">
                  <a16:creationId xmlns:a16="http://schemas.microsoft.com/office/drawing/2014/main" id="{3DC3A95E-5CE9-4F52-85D4-3122F277CB34}"/>
                </a:ext>
              </a:extLst>
            </p:cNvPr>
            <p:cNvSpPr/>
            <p:nvPr/>
          </p:nvSpPr>
          <p:spPr>
            <a:xfrm>
              <a:off x="2027405" y="4200086"/>
              <a:ext cx="952933" cy="540328"/>
            </a:xfrm>
            <a:prstGeom prst="rect">
              <a:avLst/>
            </a:prstGeom>
            <a:solidFill>
              <a:schemeClr val="bg1">
                <a:alpha val="8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07242F"/>
                  </a:solidFill>
                  <a:effectLst/>
                  <a:uLnTx/>
                  <a:uFillTx/>
                  <a:latin typeface="Calibri" panose="020F0502020204030204"/>
                  <a:ea typeface="+mn-ea"/>
                  <a:cs typeface="+mn-cs"/>
                </a:rPr>
                <a:t>History</a:t>
              </a:r>
            </a:p>
          </p:txBody>
        </p:sp>
      </p:grpSp>
      <p:sp>
        <p:nvSpPr>
          <p:cNvPr id="53" name="Rectangle: Rounded Corners 52">
            <a:extLst>
              <a:ext uri="{FF2B5EF4-FFF2-40B4-BE49-F238E27FC236}">
                <a16:creationId xmlns:a16="http://schemas.microsoft.com/office/drawing/2014/main" id="{D0EE70BF-730F-48CF-97AF-10DC075DA3D4}"/>
              </a:ext>
            </a:extLst>
          </p:cNvPr>
          <p:cNvSpPr/>
          <p:nvPr/>
        </p:nvSpPr>
        <p:spPr>
          <a:xfrm>
            <a:off x="575603" y="688622"/>
            <a:ext cx="11040795" cy="5665356"/>
          </a:xfrm>
          <a:prstGeom prst="roundRect">
            <a:avLst/>
          </a:prstGeom>
          <a:solidFill>
            <a:schemeClr val="accent3">
              <a:alpha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F1545"/>
                </a:solidFill>
                <a:effectLst/>
                <a:uLnTx/>
                <a:uFillTx/>
                <a:latin typeface="Segoe UI Black" panose="020B0A02040204020203" pitchFamily="34" charset="0"/>
                <a:ea typeface="Segoe UI Black" panose="020B0A02040204020203" pitchFamily="34" charset="0"/>
                <a:cs typeface="+mn-cs"/>
              </a:rPr>
              <a:t>Process System</a:t>
            </a:r>
          </a:p>
        </p:txBody>
      </p:sp>
    </p:spTree>
    <p:extLst>
      <p:ext uri="{BB962C8B-B14F-4D97-AF65-F5344CB8AC3E}">
        <p14:creationId xmlns:p14="http://schemas.microsoft.com/office/powerpoint/2010/main" val="11748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heel(1)">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v1.0">
  <Id Name="System.Storyboarding.Common.Text" RevisionId="68ea164d-c1de-47a5-804f-d4d1290fa524" Stencil="System.Storyboarding.Common" StencilRevisionId="68ea164d-c1de-47a5-804f-d4d1290fa524" StencilVersion="0.1"/>
</Control>
</file>

<file path=customXml/item10.xml><?xml version="1.0" encoding="utf-8"?>
<Control xmlns="http://schemas.microsoft.com/VisualStudio/2011/storyboarding/control">
  <Id Name="System.Storyboarding.Icons.Shutdown" Revision="1" Stencil="System.Storyboarding.Icons" StencilVersion="0.1"/>
</Control>
</file>

<file path=customXml/item11.xml><?xml version="1.0" encoding="utf-8"?>
<Control xmlns="http://schemas.microsoft.com/VisualStudio/2011/storyboarding/control">
  <Id Name="System.Storyboarding.Backgrounds.Window" Revision="1" Stencil="System.Storyboarding.Backgrounds" StencilVersion="0.1"/>
</Control>
</file>

<file path=customXml/item12.xml><?xml version="1.0" encoding="utf-8"?>
<Control xmlns="http://schemas.microsoft.com/VisualStudio/2011/storyboarding/control/v1.0">
  <Id Name="System.Storyboarding.Common.Text" RevisionId="68ea164d-c1de-47a5-804f-d4d1290fa524" Stencil="System.Storyboarding.Common" StencilRevisionId="68ea164d-c1de-47a5-804f-d4d1290fa524" StencilVersion="0.1"/>
</Control>
</file>

<file path=customXml/item13.xml><?xml version="1.0" encoding="utf-8"?>
<Control xmlns="http://schemas.microsoft.com/VisualStudio/2011/storyboarding/control/v1.0">
  <Id Name="System.Storyboarding.Common.Text" RevisionId="68ea164d-c1de-47a5-804f-d4d1290fa524" Stencil="System.Storyboarding.Common" StencilRevisionId="68ea164d-c1de-47a5-804f-d4d1290fa524" StencilVersion="0.1"/>
</Control>
</file>

<file path=customXml/item14.xml><?xml version="1.0" encoding="utf-8"?>
<Control xmlns="http://schemas.microsoft.com/VisualStudio/2011/storyboarding/control">
  <Id Name="System.Storyboarding.Icons.Shutdown" Revision="1" Stencil="System.Storyboarding.Icons" StencilVersion="0.1"/>
</Control>
</file>

<file path=customXml/item15.xml><?xml version="1.0" encoding="utf-8"?>
<Control xmlns="http://schemas.microsoft.com/VisualStudio/2011/storyboarding/control">
  <Id Name="System.Storyboarding.Icons.Shutdown" Revision="1" Stencil="System.Storyboarding.Icons" StencilVersion="0.1"/>
</Control>
</file>

<file path=customXml/item16.xml><?xml version="1.0" encoding="utf-8"?>
<Control xmlns="http://schemas.microsoft.com/VisualStudio/2011/storyboarding/control">
  <Id Name="System.Storyboarding.Icons.Home" Revision="1" Stencil="System.Storyboarding.Icons" StencilVersion="0.1"/>
</Control>
</file>

<file path=customXml/item17.xml><?xml version="1.0" encoding="utf-8"?>
<Control xmlns="http://schemas.microsoft.com/VisualStudio/2011/storyboarding/control">
  <Id Name="System.Storyboarding.Backgrounds.Window" Revision="1" Stencil="System.Storyboarding.Backgrounds" StencilVersion="0.1"/>
</Control>
</file>

<file path=customXml/item18.xml><?xml version="1.0" encoding="utf-8"?>
<Control xmlns="http://schemas.microsoft.com/VisualStudio/2011/storyboarding/control">
  <Id Name="System.Storyboarding.Backgrounds.Window" Revision="1" Stencil="System.Storyboarding.Backgrounds" StencilVersion="0.1"/>
</Control>
</file>

<file path=customXml/item19.xml><?xml version="1.0" encoding="utf-8"?>
<Control xmlns="http://schemas.microsoft.com/VisualStudio/2011/storyboarding/control">
  <Id Name="System.Storyboarding.Icons.Home" Revision="1" Stencil="System.Storyboarding.Icons" StencilVersion="0.1"/>
</Control>
</file>

<file path=customXml/item2.xml><?xml version="1.0" encoding="utf-8"?>
<Control xmlns="http://schemas.microsoft.com/VisualStudio/2011/storyboarding/control">
  <Id Name="System.Storyboarding.Common.Breadcrumb" Revision="1" Stencil="System.Storyboarding.Common" StencilVersion="0.1"/>
</Control>
</file>

<file path=customXml/item20.xml><?xml version="1.0" encoding="utf-8"?>
<Control xmlns="http://schemas.microsoft.com/VisualStudio/2011/storyboarding/control">
  <Id Name="System.Storyboarding.Common.Breadcrumb" Revision="1" Stencil="System.Storyboarding.Common" StencilVersion="0.1"/>
</Control>
</file>

<file path=customXml/item21.xml><?xml version="1.0" encoding="utf-8"?>
<Control xmlns="http://schemas.microsoft.com/VisualStudio/2011/storyboarding/control">
  <Id Name="System.Storyboarding.Common.Breadcrumb" Revision="1" Stencil="System.Storyboarding.Common" StencilVersion="0.1"/>
</Control>
</file>

<file path=customXml/item22.xml><?xml version="1.0" encoding="utf-8"?>
<Control xmlns="http://schemas.microsoft.com/VisualStudio/2011/storyboarding/control">
  <Id Name="System.Storyboarding.Common.Breadcrumb" Revision="1" Stencil="System.Storyboarding.Common" StencilVersion="0.1"/>
</Control>
</file>

<file path=customXml/item23.xml><?xml version="1.0" encoding="utf-8"?>
<Control xmlns="http://schemas.microsoft.com/VisualStudio/2011/storyboarding/control">
  <Id Name="System.Storyboarding.Icons.Shutdown" Revision="1" Stencil="System.Storyboarding.Icons" StencilVersion="0.1"/>
</Control>
</file>

<file path=customXml/item24.xml><?xml version="1.0" encoding="utf-8"?>
<Control xmlns="http://schemas.microsoft.com/VisualStudio/2011/storyboarding/control">
  <Id Name="System.Storyboarding.Common.Breadcrumb" Revision="1" Stencil="System.Storyboarding.Common" StencilVersion="0.1"/>
</Control>
</file>

<file path=customXml/item3.xml><?xml version="1.0" encoding="utf-8"?>
<Control xmlns="http://schemas.microsoft.com/VisualStudio/2011/storyboarding/control">
  <Id Name="System.Storyboarding.Common.Breadcrumb" Revision="1" Stencil="System.Storyboarding.Common" StencilVersion="0.1"/>
</Control>
</file>

<file path=customXml/item4.xml><?xml version="1.0" encoding="utf-8"?>
<Control xmlns="http://schemas.microsoft.com/VisualStudio/2011/storyboarding/control">
  <Id Name="System.Storyboarding.Backgrounds.Window" Revision="1" Stencil="System.Storyboarding.Backgrounds" StencilVersion="0.1"/>
</Control>
</file>

<file path=customXml/item5.xml><?xml version="1.0" encoding="utf-8"?>
<Control xmlns="http://schemas.microsoft.com/VisualStudio/2011/storyboarding/control">
  <Id Name="System.Storyboarding.Common.Breadcrumb" Revision="1" Stencil="System.Storyboarding.Common" StencilVersion="0.1"/>
</Control>
</file>

<file path=customXml/item6.xml><?xml version="1.0" encoding="utf-8"?>
<Control xmlns="http://schemas.microsoft.com/VisualStudio/2011/storyboarding/control">
  <Id Name="System.Storyboarding.Common.Breadcrumb" Revision="1" Stencil="System.Storyboarding.Common" StencilVersion="0.1"/>
</Control>
</file>

<file path=customXml/item7.xml><?xml version="1.0" encoding="utf-8"?>
<Control xmlns="http://schemas.microsoft.com/VisualStudio/2011/storyboarding/control/v1.0">
  <Id Name="System.Storyboarding.Common.Text" RevisionId="68ea164d-c1de-47a5-804f-d4d1290fa524" Stencil="System.Storyboarding.Common" StencilRevisionId="68ea164d-c1de-47a5-804f-d4d1290fa524" StencilVersion="0.1"/>
</Control>
</file>

<file path=customXml/item8.xml><?xml version="1.0" encoding="utf-8"?>
<Control xmlns="http://schemas.microsoft.com/VisualStudio/2011/storyboarding/control">
  <Id Name="System.Storyboarding.Icons.Home" Revision="1" Stencil="System.Storyboarding.Icons" StencilVersion="0.1"/>
</Control>
</file>

<file path=customXml/item9.xml><?xml version="1.0" encoding="utf-8"?>
<Control xmlns="http://schemas.microsoft.com/VisualStudio/2011/storyboarding/control">
  <Id Name="System.Storyboarding.Icons.Home" Revision="1" Stencil="System.Storyboarding.Icons" StencilVersion="0.1"/>
</Control>
</file>

<file path=customXml/itemProps1.xml><?xml version="1.0" encoding="utf-8"?>
<ds:datastoreItem xmlns:ds="http://schemas.openxmlformats.org/officeDocument/2006/customXml" ds:itemID="{01406FEA-EC8C-4ABD-BED7-3F5395C728E3}">
  <ds:schemaRefs>
    <ds:schemaRef ds:uri="http://schemas.microsoft.com/VisualStudio/2011/storyboarding/control/v1.0"/>
  </ds:schemaRefs>
</ds:datastoreItem>
</file>

<file path=customXml/itemProps10.xml><?xml version="1.0" encoding="utf-8"?>
<ds:datastoreItem xmlns:ds="http://schemas.openxmlformats.org/officeDocument/2006/customXml" ds:itemID="{154DCDDA-9E15-4D22-926C-26CAC6D4D8A7}">
  <ds:schemaRefs>
    <ds:schemaRef ds:uri="http://schemas.microsoft.com/VisualStudio/2011/storyboarding/control"/>
  </ds:schemaRefs>
</ds:datastoreItem>
</file>

<file path=customXml/itemProps11.xml><?xml version="1.0" encoding="utf-8"?>
<ds:datastoreItem xmlns:ds="http://schemas.openxmlformats.org/officeDocument/2006/customXml" ds:itemID="{BE59E3B5-460A-4035-98E7-3605CA838D6E}">
  <ds:schemaRefs>
    <ds:schemaRef ds:uri="http://schemas.microsoft.com/VisualStudio/2011/storyboarding/control"/>
  </ds:schemaRefs>
</ds:datastoreItem>
</file>

<file path=customXml/itemProps12.xml><?xml version="1.0" encoding="utf-8"?>
<ds:datastoreItem xmlns:ds="http://schemas.openxmlformats.org/officeDocument/2006/customXml" ds:itemID="{FA6F3682-4DE5-421E-83F1-4BBCB0BC3D34}">
  <ds:schemaRefs>
    <ds:schemaRef ds:uri="http://schemas.microsoft.com/VisualStudio/2011/storyboarding/control/v1.0"/>
  </ds:schemaRefs>
</ds:datastoreItem>
</file>

<file path=customXml/itemProps13.xml><?xml version="1.0" encoding="utf-8"?>
<ds:datastoreItem xmlns:ds="http://schemas.openxmlformats.org/officeDocument/2006/customXml" ds:itemID="{AEF32DD7-2427-4985-A7DB-7B1472752C30}">
  <ds:schemaRefs>
    <ds:schemaRef ds:uri="http://schemas.microsoft.com/VisualStudio/2011/storyboarding/control/v1.0"/>
  </ds:schemaRefs>
</ds:datastoreItem>
</file>

<file path=customXml/itemProps14.xml><?xml version="1.0" encoding="utf-8"?>
<ds:datastoreItem xmlns:ds="http://schemas.openxmlformats.org/officeDocument/2006/customXml" ds:itemID="{A00339DA-185B-4932-A41F-68BB7F550702}">
  <ds:schemaRefs>
    <ds:schemaRef ds:uri="http://schemas.microsoft.com/VisualStudio/2011/storyboarding/control"/>
  </ds:schemaRefs>
</ds:datastoreItem>
</file>

<file path=customXml/itemProps15.xml><?xml version="1.0" encoding="utf-8"?>
<ds:datastoreItem xmlns:ds="http://schemas.openxmlformats.org/officeDocument/2006/customXml" ds:itemID="{B45DA637-F9A7-4E80-AAE8-2D891C287A44}">
  <ds:schemaRefs>
    <ds:schemaRef ds:uri="http://schemas.microsoft.com/VisualStudio/2011/storyboarding/control"/>
  </ds:schemaRefs>
</ds:datastoreItem>
</file>

<file path=customXml/itemProps16.xml><?xml version="1.0" encoding="utf-8"?>
<ds:datastoreItem xmlns:ds="http://schemas.openxmlformats.org/officeDocument/2006/customXml" ds:itemID="{230A244F-E278-42D1-8212-EACC91DD42C8}">
  <ds:schemaRefs>
    <ds:schemaRef ds:uri="http://schemas.microsoft.com/VisualStudio/2011/storyboarding/control"/>
  </ds:schemaRefs>
</ds:datastoreItem>
</file>

<file path=customXml/itemProps17.xml><?xml version="1.0" encoding="utf-8"?>
<ds:datastoreItem xmlns:ds="http://schemas.openxmlformats.org/officeDocument/2006/customXml" ds:itemID="{DFC54090-B1D2-4F0C-A7B8-174C915E9FBC}">
  <ds:schemaRefs>
    <ds:schemaRef ds:uri="http://schemas.microsoft.com/VisualStudio/2011/storyboarding/control"/>
  </ds:schemaRefs>
</ds:datastoreItem>
</file>

<file path=customXml/itemProps18.xml><?xml version="1.0" encoding="utf-8"?>
<ds:datastoreItem xmlns:ds="http://schemas.openxmlformats.org/officeDocument/2006/customXml" ds:itemID="{D57D94CF-0BF2-4C47-9EC9-BE549270EAFC}">
  <ds:schemaRefs>
    <ds:schemaRef ds:uri="http://schemas.microsoft.com/VisualStudio/2011/storyboarding/control"/>
  </ds:schemaRefs>
</ds:datastoreItem>
</file>

<file path=customXml/itemProps19.xml><?xml version="1.0" encoding="utf-8"?>
<ds:datastoreItem xmlns:ds="http://schemas.openxmlformats.org/officeDocument/2006/customXml" ds:itemID="{0A15F435-6149-442B-B4CC-900D54D2F232}">
  <ds:schemaRefs>
    <ds:schemaRef ds:uri="http://schemas.microsoft.com/VisualStudio/2011/storyboarding/control"/>
  </ds:schemaRefs>
</ds:datastoreItem>
</file>

<file path=customXml/itemProps2.xml><?xml version="1.0" encoding="utf-8"?>
<ds:datastoreItem xmlns:ds="http://schemas.openxmlformats.org/officeDocument/2006/customXml" ds:itemID="{E6C7E468-E032-4EE0-99E0-E8287106457A}">
  <ds:schemaRefs>
    <ds:schemaRef ds:uri="http://schemas.microsoft.com/VisualStudio/2011/storyboarding/control"/>
  </ds:schemaRefs>
</ds:datastoreItem>
</file>

<file path=customXml/itemProps20.xml><?xml version="1.0" encoding="utf-8"?>
<ds:datastoreItem xmlns:ds="http://schemas.openxmlformats.org/officeDocument/2006/customXml" ds:itemID="{537AFA91-7B28-4AA9-9491-412E110ADF00}">
  <ds:schemaRefs>
    <ds:schemaRef ds:uri="http://schemas.microsoft.com/VisualStudio/2011/storyboarding/control"/>
  </ds:schemaRefs>
</ds:datastoreItem>
</file>

<file path=customXml/itemProps21.xml><?xml version="1.0" encoding="utf-8"?>
<ds:datastoreItem xmlns:ds="http://schemas.openxmlformats.org/officeDocument/2006/customXml" ds:itemID="{315F6097-CED4-4A80-A0BD-ED953A46E91F}">
  <ds:schemaRefs>
    <ds:schemaRef ds:uri="http://schemas.microsoft.com/VisualStudio/2011/storyboarding/control"/>
  </ds:schemaRefs>
</ds:datastoreItem>
</file>

<file path=customXml/itemProps22.xml><?xml version="1.0" encoding="utf-8"?>
<ds:datastoreItem xmlns:ds="http://schemas.openxmlformats.org/officeDocument/2006/customXml" ds:itemID="{FCAE638E-E995-499F-849F-B7FCAE7C7323}">
  <ds:schemaRefs>
    <ds:schemaRef ds:uri="http://schemas.microsoft.com/VisualStudio/2011/storyboarding/control"/>
  </ds:schemaRefs>
</ds:datastoreItem>
</file>

<file path=customXml/itemProps23.xml><?xml version="1.0" encoding="utf-8"?>
<ds:datastoreItem xmlns:ds="http://schemas.openxmlformats.org/officeDocument/2006/customXml" ds:itemID="{7F67A528-44A6-441A-AAD6-1222626901B9}">
  <ds:schemaRefs>
    <ds:schemaRef ds:uri="http://schemas.microsoft.com/VisualStudio/2011/storyboarding/control"/>
  </ds:schemaRefs>
</ds:datastoreItem>
</file>

<file path=customXml/itemProps24.xml><?xml version="1.0" encoding="utf-8"?>
<ds:datastoreItem xmlns:ds="http://schemas.openxmlformats.org/officeDocument/2006/customXml" ds:itemID="{98D1A964-85BE-45EC-8C62-06DAB5D02E78}">
  <ds:schemaRefs>
    <ds:schemaRef ds:uri="http://schemas.microsoft.com/VisualStudio/2011/storyboarding/control"/>
  </ds:schemaRefs>
</ds:datastoreItem>
</file>

<file path=customXml/itemProps3.xml><?xml version="1.0" encoding="utf-8"?>
<ds:datastoreItem xmlns:ds="http://schemas.openxmlformats.org/officeDocument/2006/customXml" ds:itemID="{4EB88A63-4A7E-4570-88A6-6F3311255BA3}">
  <ds:schemaRefs>
    <ds:schemaRef ds:uri="http://schemas.microsoft.com/VisualStudio/2011/storyboarding/control"/>
  </ds:schemaRefs>
</ds:datastoreItem>
</file>

<file path=customXml/itemProps4.xml><?xml version="1.0" encoding="utf-8"?>
<ds:datastoreItem xmlns:ds="http://schemas.openxmlformats.org/officeDocument/2006/customXml" ds:itemID="{6AE7FF84-F154-48F8-B798-2D2F350BE74F}">
  <ds:schemaRefs>
    <ds:schemaRef ds:uri="http://schemas.microsoft.com/VisualStudio/2011/storyboarding/control"/>
  </ds:schemaRefs>
</ds:datastoreItem>
</file>

<file path=customXml/itemProps5.xml><?xml version="1.0" encoding="utf-8"?>
<ds:datastoreItem xmlns:ds="http://schemas.openxmlformats.org/officeDocument/2006/customXml" ds:itemID="{FC92EC79-A5BD-439A-9B6E-9B96B895C9AC}">
  <ds:schemaRefs>
    <ds:schemaRef ds:uri="http://schemas.microsoft.com/VisualStudio/2011/storyboarding/control"/>
  </ds:schemaRefs>
</ds:datastoreItem>
</file>

<file path=customXml/itemProps6.xml><?xml version="1.0" encoding="utf-8"?>
<ds:datastoreItem xmlns:ds="http://schemas.openxmlformats.org/officeDocument/2006/customXml" ds:itemID="{6C81BB5F-F3D8-447E-809A-A91F24116A6B}">
  <ds:schemaRefs>
    <ds:schemaRef ds:uri="http://schemas.microsoft.com/VisualStudio/2011/storyboarding/control"/>
  </ds:schemaRefs>
</ds:datastoreItem>
</file>

<file path=customXml/itemProps7.xml><?xml version="1.0" encoding="utf-8"?>
<ds:datastoreItem xmlns:ds="http://schemas.openxmlformats.org/officeDocument/2006/customXml" ds:itemID="{9982441E-CF3B-4A5D-A835-725A671FE064}">
  <ds:schemaRefs>
    <ds:schemaRef ds:uri="http://schemas.microsoft.com/VisualStudio/2011/storyboarding/control/v1.0"/>
  </ds:schemaRefs>
</ds:datastoreItem>
</file>

<file path=customXml/itemProps8.xml><?xml version="1.0" encoding="utf-8"?>
<ds:datastoreItem xmlns:ds="http://schemas.openxmlformats.org/officeDocument/2006/customXml" ds:itemID="{D7F3F652-252F-4D6E-BA46-5456CEAE3030}">
  <ds:schemaRefs>
    <ds:schemaRef ds:uri="http://schemas.microsoft.com/VisualStudio/2011/storyboarding/control"/>
  </ds:schemaRefs>
</ds:datastoreItem>
</file>

<file path=customXml/itemProps9.xml><?xml version="1.0" encoding="utf-8"?>
<ds:datastoreItem xmlns:ds="http://schemas.openxmlformats.org/officeDocument/2006/customXml" ds:itemID="{80280ECF-17E5-44AA-AE72-BE6B52F51439}">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1719</TotalTime>
  <Words>1501</Words>
  <Application>Microsoft Office PowerPoint</Application>
  <PresentationFormat>Widescreen</PresentationFormat>
  <Paragraphs>270</Paragraphs>
  <Slides>31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Helvetica 65 Medium</vt:lpstr>
      <vt:lpstr>Helvetica Neue</vt:lpstr>
      <vt:lpstr>Raleway</vt:lpstr>
      <vt:lpstr>Arial</vt:lpstr>
      <vt:lpstr>Calibri</vt:lpstr>
      <vt:lpstr>Calibri Light</vt:lpstr>
      <vt:lpstr>Segoe UI</vt:lpstr>
      <vt:lpstr>Segoe UI Black</vt:lpstr>
      <vt:lpstr>Wingdings</vt:lpstr>
      <vt:lpstr>Office Theme</vt:lpstr>
      <vt:lpstr>Industrial Innovation Challenge Competition Webinar Presentation 1</vt:lpstr>
      <vt:lpstr>PowerPoint Presentation</vt:lpstr>
      <vt:lpstr>ISDN Industrial Innovation Challenge 2021</vt:lpstr>
      <vt:lpstr>PowerPoint Presentation</vt:lpstr>
      <vt:lpstr>PowerPoint Presentation</vt:lpstr>
      <vt:lpstr>PowerPoint Presentation</vt:lpstr>
      <vt:lpstr>PowerPoint Presentation</vt:lpstr>
      <vt:lpstr>How AVEVA System Platform offer values in Customer Digital Transformation Journey</vt:lpstr>
      <vt:lpstr>Applying System Platform for Process Information Management</vt:lpstr>
      <vt:lpstr>PowerPoint Presentation</vt:lpstr>
      <vt:lpstr>Operations Management Interface</vt:lpstr>
      <vt:lpstr>PowerPoint Presentation</vt:lpstr>
      <vt:lpstr>PowerPoint Presentation</vt:lpstr>
      <vt:lpstr>PowerPoint Presentation</vt:lpstr>
      <vt:lpstr>PowerPoint Presentation</vt:lpstr>
      <vt:lpstr>PowerPoint Presentation</vt:lpstr>
      <vt:lpstr>Transforming from Traditional Tag Based…</vt:lpstr>
      <vt:lpstr>.. To Contextually Driven Content</vt:lpstr>
      <vt:lpstr>PowerPoint Presentation</vt:lpstr>
      <vt:lpstr>Unified Operation Centre</vt:lpstr>
      <vt:lpstr>PowerPoint Presentation</vt:lpstr>
      <vt:lpstr>PowerPoint Presentation</vt:lpstr>
      <vt:lpstr>The right infrastructure to power your transformation</vt:lpstr>
      <vt:lpstr>PowerPoint Presentation</vt:lpstr>
      <vt:lpstr>Today’s Reality</vt:lpstr>
      <vt:lpstr>PowerPoint Presentation</vt:lpstr>
      <vt:lpstr>Modern Automation Infrastructure Powered by Stratus</vt:lpstr>
      <vt:lpstr>Single Partner from Edge to Enterprise</vt:lpstr>
      <vt:lpstr>Thank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Cai</dc:creator>
  <cp:lastModifiedBy>GK Tay</cp:lastModifiedBy>
  <cp:revision>124</cp:revision>
  <dcterms:created xsi:type="dcterms:W3CDTF">2020-04-20T15:50:41Z</dcterms:created>
  <dcterms:modified xsi:type="dcterms:W3CDTF">2021-07-18T06:42:23Z</dcterms:modified>
</cp:coreProperties>
</file>