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0" r:id="rId3"/>
    <p:sldId id="259" r:id="rId4"/>
    <p:sldId id="339" r:id="rId5"/>
    <p:sldId id="271" r:id="rId6"/>
    <p:sldId id="278" r:id="rId7"/>
    <p:sldId id="268" r:id="rId8"/>
    <p:sldId id="279" r:id="rId9"/>
    <p:sldId id="269" r:id="rId10"/>
    <p:sldId id="297" r:id="rId11"/>
    <p:sldId id="316" r:id="rId12"/>
    <p:sldId id="270" r:id="rId13"/>
    <p:sldId id="286" r:id="rId14"/>
    <p:sldId id="287" r:id="rId15"/>
    <p:sldId id="288" r:id="rId16"/>
    <p:sldId id="272" r:id="rId17"/>
    <p:sldId id="290" r:id="rId18"/>
    <p:sldId id="292" r:id="rId19"/>
    <p:sldId id="1016"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F7"/>
    <a:srgbClr val="005DA2"/>
    <a:srgbClr val="FFFFFF"/>
    <a:srgbClr val="FFC000"/>
    <a:srgbClr val="0E61D9"/>
    <a:srgbClr val="5D636A"/>
    <a:srgbClr val="C4C7CB"/>
    <a:srgbClr val="F79600"/>
    <a:srgbClr val="04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716" y="44"/>
      </p:cViewPr>
      <p:guideLst>
        <p:guide orient="horz" pos="2158"/>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7AAEF-4540-4424-B905-2537BDCD7FD4}" type="datetimeFigureOut">
              <a:rPr lang="en-SG" smtClean="0"/>
              <a:t>16/1/2024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9CB3A-731B-48DD-8463-95B67CDA81A7}" type="slidenum">
              <a:rPr lang="en-SG" smtClean="0"/>
              <a:t>‹#›</a:t>
            </a:fld>
            <a:endParaRPr lang="en-SG"/>
          </a:p>
        </p:txBody>
      </p:sp>
    </p:spTree>
    <p:extLst>
      <p:ext uri="{BB962C8B-B14F-4D97-AF65-F5344CB8AC3E}">
        <p14:creationId xmlns:p14="http://schemas.microsoft.com/office/powerpoint/2010/main" val="379323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84B3353C-16E9-FA4D-8387-D55C9711E45E}" type="slidenum">
              <a:rPr lang="en-SG" smtClean="0"/>
              <a:t>1</a:t>
            </a:fld>
            <a:endParaRPr lang="en-SG"/>
          </a:p>
        </p:txBody>
      </p:sp>
    </p:spTree>
    <p:extLst>
      <p:ext uri="{BB962C8B-B14F-4D97-AF65-F5344CB8AC3E}">
        <p14:creationId xmlns:p14="http://schemas.microsoft.com/office/powerpoint/2010/main" val="414411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84B3353C-16E9-FA4D-8387-D55C9711E45E}" type="slidenum">
              <a:rPr lang="en-SG" smtClean="0"/>
              <a:t>19</a:t>
            </a:fld>
            <a:endParaRPr lang="en-SG"/>
          </a:p>
        </p:txBody>
      </p:sp>
    </p:spTree>
    <p:extLst>
      <p:ext uri="{BB962C8B-B14F-4D97-AF65-F5344CB8AC3E}">
        <p14:creationId xmlns:p14="http://schemas.microsoft.com/office/powerpoint/2010/main" val="2589873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04DA39-CD4B-404A-A35B-DC222835C4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74" y="-47501"/>
            <a:ext cx="12219708" cy="6953002"/>
          </a:xfrm>
          <a:prstGeom prst="rect">
            <a:avLst/>
          </a:prstGeom>
        </p:spPr>
      </p:pic>
      <p:sp>
        <p:nvSpPr>
          <p:cNvPr id="2" name="Holder 2"/>
          <p:cNvSpPr>
            <a:spLocks noGrp="1"/>
          </p:cNvSpPr>
          <p:nvPr>
            <p:ph type="title"/>
          </p:nvPr>
        </p:nvSpPr>
        <p:spPr/>
        <p:txBody>
          <a:bodyPr lIns="0" tIns="0" rIns="0" bIns="0"/>
          <a:lstStyle>
            <a:lvl1pPr>
              <a:defRPr sz="3200" b="1" i="0">
                <a:solidFill>
                  <a:srgbClr val="585858"/>
                </a:solidFill>
                <a:latin typeface="Arial"/>
                <a:cs typeface="Arial"/>
              </a:defRPr>
            </a:lvl1pPr>
          </a:lstStyle>
          <a:p>
            <a:endParaRPr/>
          </a:p>
        </p:txBody>
      </p:sp>
    </p:spTree>
    <p:extLst>
      <p:ext uri="{BB962C8B-B14F-4D97-AF65-F5344CB8AC3E}">
        <p14:creationId xmlns:p14="http://schemas.microsoft.com/office/powerpoint/2010/main" val="309546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Click here to edit the master title style</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Click here to edit the master text style</a:t>
            </a:r>
          </a:p>
          <a:p>
            <a:pPr lvl="1"/>
            <a:r>
              <a:rPr lang="zh-CN" altLang="en-US" dirty="0"/>
              <a:t>second level</a:t>
            </a:r>
          </a:p>
          <a:p>
            <a:pPr lvl="2"/>
            <a:r>
              <a:rPr lang="zh-CN" altLang="en-US" dirty="0"/>
              <a:t>third level</a:t>
            </a:r>
          </a:p>
          <a:p>
            <a:pPr lvl="3"/>
            <a:r>
              <a:rPr lang="zh-CN" altLang="en-US" dirty="0"/>
              <a:t>fourth level</a:t>
            </a:r>
          </a:p>
          <a:p>
            <a:pPr lvl="4"/>
            <a:r>
              <a:rPr lang="zh-CN" altLang="en-US" dirty="0"/>
              <a:t>fifth level</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2024/1/16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image" Target="../media/image20.pn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image" Target="../media/image19.png"/><Relationship Id="rId2" Type="http://schemas.openxmlformats.org/officeDocument/2006/relationships/tags" Target="../tags/tag140.xml"/><Relationship Id="rId16" Type="http://schemas.openxmlformats.org/officeDocument/2006/relationships/image" Target="../media/image18.pn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image" Target="../media/image3.jpeg"/><Relationship Id="rId10" Type="http://schemas.openxmlformats.org/officeDocument/2006/relationships/tags" Target="../tags/tag148.xml"/><Relationship Id="rId19" Type="http://schemas.openxmlformats.org/officeDocument/2006/relationships/image" Target="../media/image21.svg"/><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image" Target="../media/image24.png"/><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image" Target="../media/image23.sv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22.png"/><Relationship Id="rId5" Type="http://schemas.openxmlformats.org/officeDocument/2006/relationships/tags" Target="../tags/tag156.xml"/><Relationship Id="rId10" Type="http://schemas.openxmlformats.org/officeDocument/2006/relationships/image" Target="../media/image3.jpeg"/><Relationship Id="rId4" Type="http://schemas.openxmlformats.org/officeDocument/2006/relationships/tags" Target="../tags/tag155.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image" Target="../media/image25.pn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23.sv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image" Target="../media/image22.png"/><Relationship Id="rId5" Type="http://schemas.openxmlformats.org/officeDocument/2006/relationships/tags" Target="../tags/tag164.xml"/><Relationship Id="rId10" Type="http://schemas.openxmlformats.org/officeDocument/2006/relationships/image" Target="../media/image3.jpeg"/><Relationship Id="rId4" Type="http://schemas.openxmlformats.org/officeDocument/2006/relationships/tags" Target="../tags/tag163.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image" Target="../media/image23.svg"/><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image" Target="../media/image22.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3.jpeg"/><Relationship Id="rId5" Type="http://schemas.openxmlformats.org/officeDocument/2006/relationships/tags" Target="../tags/tag172.xml"/><Relationship Id="rId15" Type="http://schemas.openxmlformats.org/officeDocument/2006/relationships/image" Target="../media/image27.png"/><Relationship Id="rId10" Type="http://schemas.openxmlformats.org/officeDocument/2006/relationships/slideLayout" Target="../slideLayouts/slideLayout2.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image" Target="../media/image28.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23.sv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22.png"/><Relationship Id="rId5" Type="http://schemas.openxmlformats.org/officeDocument/2006/relationships/tags" Target="../tags/tag181.xml"/><Relationship Id="rId10" Type="http://schemas.openxmlformats.org/officeDocument/2006/relationships/image" Target="../media/image3.jpeg"/><Relationship Id="rId4" Type="http://schemas.openxmlformats.org/officeDocument/2006/relationships/tags" Target="../tags/tag180.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image" Target="../media/image29.png"/><Relationship Id="rId3" Type="http://schemas.openxmlformats.org/officeDocument/2006/relationships/tags" Target="../tags/tag187.xml"/><Relationship Id="rId21" Type="http://schemas.openxmlformats.org/officeDocument/2006/relationships/image" Target="../media/image20.png"/><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image" Target="../media/image3.jpeg"/><Relationship Id="rId2" Type="http://schemas.openxmlformats.org/officeDocument/2006/relationships/tags" Target="../tags/tag186.xml"/><Relationship Id="rId16" Type="http://schemas.openxmlformats.org/officeDocument/2006/relationships/slideLayout" Target="../slideLayouts/slideLayout2.xml"/><Relationship Id="rId20" Type="http://schemas.openxmlformats.org/officeDocument/2006/relationships/image" Target="../media/image31.svg"/><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tags" Target="../tags/tag199.xml"/><Relationship Id="rId10" Type="http://schemas.openxmlformats.org/officeDocument/2006/relationships/tags" Target="../tags/tag194.xml"/><Relationship Id="rId19" Type="http://schemas.openxmlformats.org/officeDocument/2006/relationships/image" Target="../media/image30.png"/><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3.jpeg"/><Relationship Id="rId18" Type="http://schemas.openxmlformats.org/officeDocument/2006/relationships/image" Target="../media/image21.sv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slideLayout" Target="../slideLayouts/slideLayout2.xml"/><Relationship Id="rId17" Type="http://schemas.openxmlformats.org/officeDocument/2006/relationships/image" Target="../media/image20.png"/><Relationship Id="rId2" Type="http://schemas.openxmlformats.org/officeDocument/2006/relationships/tags" Target="../tags/tag201.xml"/><Relationship Id="rId16" Type="http://schemas.openxmlformats.org/officeDocument/2006/relationships/image" Target="../media/image32.pn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image" Target="../media/image31.svg"/><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slideLayout" Target="../slideLayouts/slideLayout2.xml"/><Relationship Id="rId18" Type="http://schemas.openxmlformats.org/officeDocument/2006/relationships/image" Target="../media/image20.png"/><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image" Target="../media/image33.png"/><Relationship Id="rId2" Type="http://schemas.openxmlformats.org/officeDocument/2006/relationships/tags" Target="../tags/tag212.xml"/><Relationship Id="rId16" Type="http://schemas.openxmlformats.org/officeDocument/2006/relationships/image" Target="../media/image31.sv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image" Target="../media/image30.png"/><Relationship Id="rId10" Type="http://schemas.openxmlformats.org/officeDocument/2006/relationships/tags" Target="../tags/tag220.xml"/><Relationship Id="rId19" Type="http://schemas.openxmlformats.org/officeDocument/2006/relationships/image" Target="../media/image21.svg"/><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3.jpeg"/><Relationship Id="rId5" Type="http://schemas.openxmlformats.org/officeDocument/2006/relationships/tags" Target="../tags/tag68.xml"/><Relationship Id="rId10" Type="http://schemas.openxmlformats.org/officeDocument/2006/relationships/slideLayout" Target="../slideLayouts/slideLayout2.xml"/><Relationship Id="rId4" Type="http://schemas.openxmlformats.org/officeDocument/2006/relationships/tags" Target="../tags/tag67.xml"/><Relationship Id="rId9" Type="http://schemas.openxmlformats.org/officeDocument/2006/relationships/tags" Target="../tags/tag72.xml"/></Relationships>
</file>

<file path=ppt/slides/_rels/slide3.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slideLayout" Target="../slideLayouts/slideLayout2.xml"/><Relationship Id="rId18" Type="http://schemas.openxmlformats.org/officeDocument/2006/relationships/image" Target="../media/image8.png"/><Relationship Id="rId3" Type="http://schemas.openxmlformats.org/officeDocument/2006/relationships/tags" Target="../tags/tag75.xml"/><Relationship Id="rId21" Type="http://schemas.openxmlformats.org/officeDocument/2006/relationships/image" Target="../media/image11.png"/><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image" Target="../media/image7.jpeg"/><Relationship Id="rId2" Type="http://schemas.openxmlformats.org/officeDocument/2006/relationships/tags" Target="../tags/tag74.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image" Target="../media/image5.png"/><Relationship Id="rId10" Type="http://schemas.openxmlformats.org/officeDocument/2006/relationships/tags" Target="../tags/tag82.xml"/><Relationship Id="rId19" Type="http://schemas.openxmlformats.org/officeDocument/2006/relationships/image" Target="../media/image9.png"/><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3.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2.png"/><Relationship Id="rId5" Type="http://schemas.openxmlformats.org/officeDocument/2006/relationships/tags" Target="../tags/tag96.xml"/><Relationship Id="rId10" Type="http://schemas.openxmlformats.org/officeDocument/2006/relationships/image" Target="../media/image3.jpeg"/><Relationship Id="rId4" Type="http://schemas.openxmlformats.org/officeDocument/2006/relationships/tags" Target="../tags/tag95.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3.jpeg"/><Relationship Id="rId4" Type="http://schemas.openxmlformats.org/officeDocument/2006/relationships/tags" Target="../tags/tag103.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1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14.png"/><Relationship Id="rId5" Type="http://schemas.openxmlformats.org/officeDocument/2006/relationships/tags" Target="../tags/tag112.xml"/><Relationship Id="rId10" Type="http://schemas.openxmlformats.org/officeDocument/2006/relationships/image" Target="../media/image3.jpeg"/><Relationship Id="rId4" Type="http://schemas.openxmlformats.org/officeDocument/2006/relationships/tags" Target="../tags/tag111.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3.jpeg"/><Relationship Id="rId5" Type="http://schemas.openxmlformats.org/officeDocument/2006/relationships/tags" Target="../tags/tag120.xml"/><Relationship Id="rId10" Type="http://schemas.openxmlformats.org/officeDocument/2006/relationships/slideLayout" Target="../slideLayouts/slideLayout2.xml"/><Relationship Id="rId4" Type="http://schemas.openxmlformats.org/officeDocument/2006/relationships/tags" Target="../tags/tag119.xml"/><Relationship Id="rId9" Type="http://schemas.openxmlformats.org/officeDocument/2006/relationships/tags" Target="../tags/tag12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17.png"/><Relationship Id="rId5" Type="http://schemas.openxmlformats.org/officeDocument/2006/relationships/tags" Target="../tags/tag129.xml"/><Relationship Id="rId10" Type="http://schemas.openxmlformats.org/officeDocument/2006/relationships/image" Target="../media/image16.png"/><Relationship Id="rId4" Type="http://schemas.openxmlformats.org/officeDocument/2006/relationships/tags" Target="../tags/tag128.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4FF1B4-40FF-D64C-A7AD-AD30B3A2C4EC}"/>
              </a:ext>
            </a:extLst>
          </p:cNvPr>
          <p:cNvSpPr/>
          <p:nvPr/>
        </p:nvSpPr>
        <p:spPr>
          <a:xfrm>
            <a:off x="-23750" y="2048605"/>
            <a:ext cx="6119750" cy="2760790"/>
          </a:xfrm>
          <a:prstGeom prst="rect">
            <a:avLst/>
          </a:prstGeom>
          <a:solidFill>
            <a:schemeClr val="bg1">
              <a:alpha val="96823"/>
            </a:schemeClr>
          </a:solidFill>
          <a:ln w="6350">
            <a:solidFill>
              <a:schemeClr val="bg1">
                <a:lumMod val="75000"/>
                <a:alpha val="66000"/>
              </a:schemeClr>
            </a:solidFill>
          </a:ln>
          <a:effectLst>
            <a:outerShdw blurRad="954021" dist="38100" dir="5400000" algn="t"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7"/>
          </a:p>
        </p:txBody>
      </p:sp>
      <p:sp>
        <p:nvSpPr>
          <p:cNvPr id="3" name="object 3"/>
          <p:cNvSpPr txBox="1">
            <a:spLocks noGrp="1"/>
          </p:cNvSpPr>
          <p:nvPr>
            <p:ph type="title"/>
          </p:nvPr>
        </p:nvSpPr>
        <p:spPr>
          <a:xfrm>
            <a:off x="350880" y="3329243"/>
            <a:ext cx="5626408" cy="1028423"/>
          </a:xfrm>
          <a:prstGeom prst="rect">
            <a:avLst/>
          </a:prstGeom>
        </p:spPr>
        <p:txBody>
          <a:bodyPr vert="horz" wrap="square" lIns="0" tIns="12700" rIns="0" bIns="0" rtlCol="0">
            <a:spAutoFit/>
          </a:bodyPr>
          <a:lstStyle/>
          <a:p>
            <a:pPr marL="11113" marR="5080" indent="1588" algn="l">
              <a:lnSpc>
                <a:spcPct val="107000"/>
              </a:lnSpc>
              <a:spcBef>
                <a:spcPts val="1000"/>
              </a:spcBef>
            </a:pPr>
            <a:r>
              <a:rPr lang="en-US" spc="-120" dirty="0">
                <a:solidFill>
                  <a:schemeClr val="tx1"/>
                </a:solidFill>
                <a:latin typeface="+mj-lt"/>
              </a:rPr>
              <a:t>Warehouse Management System (WMS)</a:t>
            </a:r>
            <a:endParaRPr lang="en-US" dirty="0">
              <a:solidFill>
                <a:schemeClr val="tx1"/>
              </a:solidFill>
              <a:latin typeface="+mj-lt"/>
            </a:endParaRPr>
          </a:p>
        </p:txBody>
      </p:sp>
      <p:pic>
        <p:nvPicPr>
          <p:cNvPr id="5" name="Picture 4">
            <a:extLst>
              <a:ext uri="{FF2B5EF4-FFF2-40B4-BE49-F238E27FC236}">
                <a16:creationId xmlns:a16="http://schemas.microsoft.com/office/drawing/2014/main" id="{D6C99E5A-ADCA-F646-849E-CE2314EA8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80" y="2303080"/>
            <a:ext cx="3246912" cy="669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6"/>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7"/>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10</a:t>
            </a:fld>
            <a:r>
              <a:rPr lang="zh-CN" altLang="en-US" b="0" dirty="0">
                <a:solidFill>
                  <a:srgbClr val="005DA2"/>
                </a:solidFill>
                <a:latin typeface="阿里巴巴普惠体 2.0 45 Light" panose="00020600040101010101" charset="-122"/>
                <a:ea typeface="阿里巴巴普惠体 2.0 45 Light" panose="00020600040101010101" charset="-122"/>
              </a:rPr>
              <a:t>11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830296"/>
            <a:ext cx="4174423" cy="558165"/>
          </a:xfrm>
          <a:prstGeom prst="rect">
            <a:avLst/>
          </a:prstGeom>
          <a:noFill/>
        </p:spPr>
        <p:txBody>
          <a:bodyPr wrap="square" rtlCol="0">
            <a:noAutofit/>
          </a:bodyPr>
          <a:lstStyle/>
          <a:p>
            <a:r>
              <a:rPr lang="zh-CN" altLang="en-US" sz="2400" b="1" dirty="0"/>
              <a:t>Batch management</a:t>
            </a:r>
          </a:p>
        </p:txBody>
      </p:sp>
      <p:sp>
        <p:nvSpPr>
          <p:cNvPr id="2" name="文本框 1"/>
          <p:cNvSpPr txBox="1"/>
          <p:nvPr/>
        </p:nvSpPr>
        <p:spPr>
          <a:xfrm>
            <a:off x="858520" y="1537335"/>
            <a:ext cx="10703560" cy="4376420"/>
          </a:xfrm>
          <a:prstGeom prst="rect">
            <a:avLst/>
          </a:prstGeom>
          <a:noFill/>
        </p:spPr>
        <p:txBody>
          <a:bodyPr wrap="square" rtlCol="0">
            <a:noAutofit/>
          </a:bodyPr>
          <a:lstStyle/>
          <a:p>
            <a:pPr marL="285750" indent="-285750" algn="l">
              <a:buFont typeface="Wingdings" panose="05000000000000000000" charset="0"/>
              <a:buChar char="ü"/>
            </a:pPr>
            <a:r>
              <a:rPr lang="zh-CN" altLang="en-US" dirty="0">
                <a:solidFill>
                  <a:schemeClr val="accent1">
                    <a:lumMod val="75000"/>
                  </a:schemeClr>
                </a:solidFill>
              </a:rPr>
              <a:t>Expiry date management</a:t>
            </a:r>
          </a:p>
          <a:p>
            <a:pPr algn="l"/>
            <a:r>
              <a:rPr lang="zh-CN" altLang="en-US" sz="1400" dirty="0"/>
              <a:t>   </a:t>
            </a:r>
            <a:endParaRPr lang="en-SG" altLang="zh-CN" sz="1400" dirty="0"/>
          </a:p>
          <a:p>
            <a:pPr algn="l"/>
            <a:r>
              <a:rPr lang="zh-CN" altLang="en-US" sz="1400" dirty="0"/>
              <a:t>For the expiration date of materials, management by batch dimension. The same batch of materials, the expiration date of the same.</a:t>
            </a:r>
          </a:p>
          <a:p>
            <a:pPr algn="l"/>
            <a:endParaRPr lang="zh-CN" altLang="en-US" dirty="0">
              <a:solidFill>
                <a:schemeClr val="accent1">
                  <a:lumMod val="75000"/>
                </a:schemeClr>
              </a:solidFill>
            </a:endParaRPr>
          </a:p>
          <a:p>
            <a:pPr marL="342900" indent="-342900" algn="l">
              <a:buFont typeface="Wingdings" panose="05000000000000000000" charset="0"/>
              <a:buChar char="ü"/>
            </a:pPr>
            <a:r>
              <a:rPr lang="zh-CN" altLang="en-US" dirty="0">
                <a:solidFill>
                  <a:schemeClr val="accent1">
                    <a:lumMod val="75000"/>
                  </a:schemeClr>
                </a:solidFill>
              </a:rPr>
              <a:t>Batch traceability</a:t>
            </a:r>
          </a:p>
          <a:p>
            <a:pPr algn="l"/>
            <a:r>
              <a:rPr lang="zh-CN" altLang="en-US" sz="1400" dirty="0"/>
              <a:t>   </a:t>
            </a:r>
            <a:endParaRPr lang="en-SG" altLang="zh-CN" sz="1400" dirty="0"/>
          </a:p>
          <a:p>
            <a:pPr algn="l"/>
            <a:r>
              <a:rPr lang="zh-CN" altLang="en-US" sz="1400" dirty="0"/>
              <a:t>When the production quality is abnormal, it can be traced through batch traceability to all the affected production batches, raw material suppliers and other information. Batch management is a necessary element to provide information services for traceability.</a:t>
            </a:r>
          </a:p>
          <a:p>
            <a:pPr algn="l"/>
            <a:endParaRPr lang="zh-CN" altLang="en-US" dirty="0">
              <a:solidFill>
                <a:schemeClr val="accent1">
                  <a:lumMod val="75000"/>
                </a:schemeClr>
              </a:solidFill>
            </a:endParaRPr>
          </a:p>
          <a:p>
            <a:pPr marL="285750" indent="-285750" algn="l">
              <a:buFont typeface="Wingdings" panose="05000000000000000000" charset="0"/>
              <a:buChar char="ü"/>
            </a:pPr>
            <a:r>
              <a:rPr lang="zh-CN" altLang="en-US" dirty="0">
                <a:solidFill>
                  <a:schemeClr val="accent1">
                    <a:lumMod val="75000"/>
                  </a:schemeClr>
                </a:solidFill>
              </a:rPr>
              <a:t>Material Inventory Management</a:t>
            </a:r>
          </a:p>
          <a:p>
            <a:pPr algn="l"/>
            <a:r>
              <a:rPr lang="zh-CN" altLang="en-US" sz="1400" dirty="0"/>
              <a:t>    </a:t>
            </a:r>
            <a:endParaRPr lang="en-SG" altLang="zh-CN" sz="1400" dirty="0"/>
          </a:p>
          <a:p>
            <a:pPr algn="l"/>
            <a:r>
              <a:rPr lang="zh-CN" altLang="en-US" sz="1400" dirty="0"/>
              <a:t>FIFO of material batches, filtering out material batches by batch dimension.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12"/>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13"/>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11</a:t>
            </a:fld>
            <a:r>
              <a:rPr lang="zh-CN" altLang="en-US" b="0" dirty="0">
                <a:solidFill>
                  <a:srgbClr val="005DA2"/>
                </a:solidFill>
                <a:latin typeface="阿里巴巴普惠体 2.0 45 Light" panose="00020600040101010101" charset="-122"/>
                <a:ea typeface="阿里巴巴普惠体 2.0 45 Light" panose="00020600040101010101" charset="-122"/>
              </a:rPr>
              <a:t>12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70116" y="849455"/>
            <a:ext cx="4405429" cy="558165"/>
          </a:xfrm>
          <a:prstGeom prst="rect">
            <a:avLst/>
          </a:prstGeom>
          <a:noFill/>
        </p:spPr>
        <p:txBody>
          <a:bodyPr wrap="square" rtlCol="0">
            <a:noAutofit/>
          </a:bodyPr>
          <a:lstStyle/>
          <a:p>
            <a:r>
              <a:rPr lang="zh-CN" altLang="en-US" sz="2400" b="1" dirty="0"/>
              <a:t>Batch traceability</a:t>
            </a:r>
          </a:p>
        </p:txBody>
      </p:sp>
      <p:pic>
        <p:nvPicPr>
          <p:cNvPr id="7" name="图片 6"/>
          <p:cNvPicPr>
            <a:picLocks noChangeAspect="1"/>
          </p:cNvPicPr>
          <p:nvPr>
            <p:custDataLst>
              <p:tags r:id="rId6"/>
            </p:custDataLst>
          </p:nvPr>
        </p:nvPicPr>
        <p:blipFill>
          <a:blip r:embed="rId16"/>
          <a:stretch>
            <a:fillRect/>
          </a:stretch>
        </p:blipFill>
        <p:spPr>
          <a:xfrm>
            <a:off x="323215" y="1539240"/>
            <a:ext cx="5956300" cy="2695575"/>
          </a:xfrm>
          <a:prstGeom prst="rect">
            <a:avLst/>
          </a:prstGeom>
        </p:spPr>
      </p:pic>
      <p:pic>
        <p:nvPicPr>
          <p:cNvPr id="10" name="图片 9"/>
          <p:cNvPicPr>
            <a:picLocks noChangeAspect="1"/>
          </p:cNvPicPr>
          <p:nvPr>
            <p:custDataLst>
              <p:tags r:id="rId7"/>
            </p:custDataLst>
          </p:nvPr>
        </p:nvPicPr>
        <p:blipFill>
          <a:blip r:embed="rId17"/>
          <a:stretch>
            <a:fillRect/>
          </a:stretch>
        </p:blipFill>
        <p:spPr>
          <a:xfrm>
            <a:off x="1233170" y="2973705"/>
            <a:ext cx="5940000" cy="2867041"/>
          </a:xfrm>
          <a:prstGeom prst="rect">
            <a:avLst/>
          </a:prstGeom>
        </p:spPr>
      </p:pic>
      <p:sp>
        <p:nvSpPr>
          <p:cNvPr id="11" name="文本框 10"/>
          <p:cNvSpPr txBox="1"/>
          <p:nvPr>
            <p:custDataLst>
              <p:tags r:id="rId8"/>
            </p:custDataLst>
          </p:nvPr>
        </p:nvSpPr>
        <p:spPr>
          <a:xfrm>
            <a:off x="8083125" y="1739583"/>
            <a:ext cx="3503295" cy="2221230"/>
          </a:xfrm>
          <a:prstGeom prst="rect">
            <a:avLst/>
          </a:prstGeom>
          <a:noFill/>
        </p:spPr>
        <p:txBody>
          <a:bodyPr wrap="square" rtlCol="0">
            <a:noAutofit/>
          </a:bodyPr>
          <a:lstStyle/>
          <a:p>
            <a:r>
              <a:rPr lang="zh-CN" altLang="en-US" sz="1400" dirty="0"/>
              <a:t>Supports forward and reverse traceability</a:t>
            </a:r>
          </a:p>
          <a:p>
            <a:endParaRPr lang="zh-CN" altLang="en-US" sz="1400" dirty="0"/>
          </a:p>
          <a:p>
            <a:endParaRPr lang="zh-CN" altLang="en-US" sz="1400" dirty="0"/>
          </a:p>
          <a:p>
            <a:r>
              <a:rPr lang="zh-CN" altLang="en-US" sz="1400" dirty="0"/>
              <a:t>Support lot number and serial number traceability</a:t>
            </a:r>
          </a:p>
          <a:p>
            <a:endParaRPr lang="zh-CN" altLang="en-US" sz="1400" dirty="0"/>
          </a:p>
          <a:p>
            <a:endParaRPr lang="en-SG" altLang="zh-CN" sz="1400" dirty="0"/>
          </a:p>
          <a:p>
            <a:r>
              <a:rPr lang="zh-CN" altLang="en-US" sz="1400" dirty="0"/>
              <a:t>Trace production information of lot number and serial number, procurement information, outsourcing information, quality control information, and destination information content</a:t>
            </a:r>
          </a:p>
        </p:txBody>
      </p:sp>
      <p:pic>
        <p:nvPicPr>
          <p:cNvPr id="22" name="图片 21" descr="31393935333437373b31393934363530363bcff2d3d2bcfdcdb7"/>
          <p:cNvPicPr>
            <a:picLocks noChangeAspect="1"/>
          </p:cNvPicPr>
          <p:nvPr>
            <p:custDataLst>
              <p:tags r:id="rId9"/>
            </p:custDataLst>
          </p:nvPr>
        </p:nvPicPr>
        <p:blipFill>
          <a:blip r:embed="rId18">
            <a:extLst>
              <a:ext uri="{96DAC541-7B7A-43D3-8B79-37D633B846F1}">
                <asvg:svgBlip xmlns:asvg="http://schemas.microsoft.com/office/drawing/2016/SVG/main" r:embed="rId19"/>
              </a:ext>
            </a:extLst>
          </a:blip>
          <a:stretch>
            <a:fillRect/>
          </a:stretch>
        </p:blipFill>
        <p:spPr>
          <a:xfrm>
            <a:off x="7672705" y="1741170"/>
            <a:ext cx="307340" cy="360045"/>
          </a:xfrm>
          <a:prstGeom prst="rect">
            <a:avLst/>
          </a:prstGeom>
        </p:spPr>
      </p:pic>
      <p:pic>
        <p:nvPicPr>
          <p:cNvPr id="12" name="图片 11" descr="31393935333437373b31393934363530363bcff2d3d2bcfdcdb7"/>
          <p:cNvPicPr>
            <a:picLocks noChangeAspect="1"/>
          </p:cNvPicPr>
          <p:nvPr>
            <p:custDataLst>
              <p:tags r:id="rId10"/>
            </p:custDataLst>
          </p:nvPr>
        </p:nvPicPr>
        <p:blipFill>
          <a:blip r:embed="rId18">
            <a:extLst>
              <a:ext uri="{96DAC541-7B7A-43D3-8B79-37D633B846F1}">
                <asvg:svgBlip xmlns:asvg="http://schemas.microsoft.com/office/drawing/2016/SVG/main" r:embed="rId19"/>
              </a:ext>
            </a:extLst>
          </a:blip>
          <a:stretch>
            <a:fillRect/>
          </a:stretch>
        </p:blipFill>
        <p:spPr>
          <a:xfrm>
            <a:off x="7672705" y="2348865"/>
            <a:ext cx="307340" cy="360045"/>
          </a:xfrm>
          <a:prstGeom prst="rect">
            <a:avLst/>
          </a:prstGeom>
        </p:spPr>
      </p:pic>
      <p:pic>
        <p:nvPicPr>
          <p:cNvPr id="13" name="图片 12" descr="31393935333437373b31393934363530363bcff2d3d2bcfdcdb7"/>
          <p:cNvPicPr>
            <a:picLocks noChangeAspect="1"/>
          </p:cNvPicPr>
          <p:nvPr>
            <p:custDataLst>
              <p:tags r:id="rId11"/>
            </p:custDataLst>
          </p:nvPr>
        </p:nvPicPr>
        <p:blipFill>
          <a:blip r:embed="rId18">
            <a:extLst>
              <a:ext uri="{96DAC541-7B7A-43D3-8B79-37D633B846F1}">
                <asvg:svgBlip xmlns:asvg="http://schemas.microsoft.com/office/drawing/2016/SVG/main" r:embed="rId19"/>
              </a:ext>
            </a:extLst>
          </a:blip>
          <a:stretch>
            <a:fillRect/>
          </a:stretch>
        </p:blipFill>
        <p:spPr>
          <a:xfrm>
            <a:off x="7672705" y="3203706"/>
            <a:ext cx="307340" cy="360045"/>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4445000"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Reporting Functions</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7"/>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8"/>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12</a:t>
            </a:fld>
            <a:r>
              <a:rPr lang="zh-CN" altLang="en-US" b="0" dirty="0">
                <a:solidFill>
                  <a:srgbClr val="005DA2"/>
                </a:solidFill>
                <a:latin typeface="阿里巴巴普惠体 2.0 45 Light" panose="00020600040101010101" charset="-122"/>
                <a:ea typeface="阿里巴巴普惠体 2.0 45 Light" panose="00020600040101010101" charset="-122"/>
              </a:rPr>
              <a:t>13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966153"/>
            <a:ext cx="4016977" cy="419100"/>
          </a:xfrm>
          <a:prstGeom prst="rect">
            <a:avLst/>
          </a:prstGeom>
          <a:noFill/>
        </p:spPr>
        <p:txBody>
          <a:bodyPr wrap="square" rtlCol="0">
            <a:noAutofit/>
          </a:bodyPr>
          <a:lstStyle/>
          <a:p>
            <a:r>
              <a:rPr lang="zh-CN" altLang="en-US" dirty="0"/>
              <a:t>Inventory ageing statement</a:t>
            </a:r>
          </a:p>
        </p:txBody>
      </p:sp>
      <p:pic>
        <p:nvPicPr>
          <p:cNvPr id="2" name="图片 1" descr="32313539363035363b32313539363030303bc1f9b1dfd0ce"/>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7250" y="981148"/>
            <a:ext cx="360000" cy="360000"/>
          </a:xfrm>
          <a:prstGeom prst="rect">
            <a:avLst/>
          </a:prstGeom>
        </p:spPr>
      </p:pic>
      <p:sp>
        <p:nvSpPr>
          <p:cNvPr id="7" name="文本框 6"/>
          <p:cNvSpPr txBox="1"/>
          <p:nvPr/>
        </p:nvSpPr>
        <p:spPr>
          <a:xfrm>
            <a:off x="631507" y="3669745"/>
            <a:ext cx="11258550" cy="1124585"/>
          </a:xfrm>
          <a:prstGeom prst="rect">
            <a:avLst/>
          </a:prstGeom>
          <a:noFill/>
        </p:spPr>
        <p:txBody>
          <a:bodyPr wrap="square" rtlCol="0">
            <a:noAutofit/>
          </a:bodyPr>
          <a:lstStyle/>
          <a:p>
            <a:pPr algn="l">
              <a:buClrTx/>
              <a:buSzTx/>
              <a:buFontTx/>
            </a:pPr>
            <a:r>
              <a:rPr lang="en-SG" altLang="zh-CN" sz="1800" dirty="0">
                <a:solidFill>
                  <a:schemeClr val="accent1">
                    <a:lumMod val="75000"/>
                  </a:schemeClr>
                </a:solidFill>
              </a:rPr>
              <a:t>P</a:t>
            </a:r>
            <a:r>
              <a:rPr lang="zh-CN" altLang="en-US" sz="1800" dirty="0">
                <a:solidFill>
                  <a:schemeClr val="accent1">
                    <a:lumMod val="75000"/>
                  </a:schemeClr>
                </a:solidFill>
              </a:rPr>
              <a:t>ickup logic</a:t>
            </a:r>
          </a:p>
          <a:p>
            <a:pPr algn="l"/>
            <a:r>
              <a:rPr lang="zh-CN" altLang="en-US" sz="1400" dirty="0"/>
              <a:t>Analyze how many quantities of a material are available in stock for each of the set aging periods.</a:t>
            </a:r>
          </a:p>
          <a:p>
            <a:pPr algn="l"/>
            <a:endParaRPr lang="zh-CN" altLang="en-US" sz="1400" dirty="0"/>
          </a:p>
          <a:p>
            <a:pPr algn="l"/>
            <a:endParaRPr lang="zh-CN" altLang="en-US" sz="1400" dirty="0"/>
          </a:p>
          <a:p>
            <a:pPr algn="l">
              <a:buClrTx/>
              <a:buSzTx/>
              <a:buFontTx/>
            </a:pPr>
            <a:r>
              <a:rPr lang="en-SG" altLang="zh-CN" sz="1800" dirty="0">
                <a:solidFill>
                  <a:schemeClr val="accent1">
                    <a:lumMod val="75000"/>
                  </a:schemeClr>
                </a:solidFill>
              </a:rPr>
              <a:t>S</a:t>
            </a:r>
            <a:r>
              <a:rPr lang="zh-CN" altLang="en-US" sz="1800" dirty="0">
                <a:solidFill>
                  <a:schemeClr val="accent1">
                    <a:lumMod val="75000"/>
                  </a:schemeClr>
                </a:solidFill>
              </a:rPr>
              <a:t>ort</a:t>
            </a:r>
          </a:p>
          <a:p>
            <a:pPr algn="l"/>
            <a:r>
              <a:rPr lang="zh-CN" altLang="en-US" sz="1400" dirty="0"/>
              <a:t>Then understand how long these materials have been stagnant, the age of that part of the material, may need to be disposed of, so as to improve inventory turnover, control inventory costs.</a:t>
            </a:r>
          </a:p>
        </p:txBody>
      </p:sp>
      <p:pic>
        <p:nvPicPr>
          <p:cNvPr id="9" name="图片 8"/>
          <p:cNvPicPr>
            <a:picLocks noChangeAspect="1"/>
          </p:cNvPicPr>
          <p:nvPr>
            <p:custDataLst>
              <p:tags r:id="rId6"/>
            </p:custDataLst>
          </p:nvPr>
        </p:nvPicPr>
        <p:blipFill>
          <a:blip r:embed="rId13"/>
          <a:stretch>
            <a:fillRect/>
          </a:stretch>
        </p:blipFill>
        <p:spPr>
          <a:xfrm>
            <a:off x="507365" y="1512570"/>
            <a:ext cx="11258550" cy="188214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5330524"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Reporting Functions</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7"/>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8"/>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13</a:t>
            </a:fld>
            <a:r>
              <a:rPr lang="zh-CN" altLang="en-US" b="0" dirty="0">
                <a:solidFill>
                  <a:srgbClr val="005DA2"/>
                </a:solidFill>
                <a:latin typeface="阿里巴巴普惠体 2.0 45 Light" panose="00020600040101010101" charset="-122"/>
                <a:ea typeface="阿里巴巴普惠体 2.0 45 Light" panose="00020600040101010101" charset="-122"/>
              </a:rPr>
              <a:t>14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12775" y="977265"/>
            <a:ext cx="3410585" cy="419100"/>
          </a:xfrm>
          <a:prstGeom prst="rect">
            <a:avLst/>
          </a:prstGeom>
          <a:noFill/>
        </p:spPr>
        <p:txBody>
          <a:bodyPr wrap="square" rtlCol="0">
            <a:noAutofit/>
          </a:bodyPr>
          <a:lstStyle/>
          <a:p>
            <a:pPr algn="ctr"/>
            <a:r>
              <a:rPr lang="zh-CN" altLang="en-US" dirty="0"/>
              <a:t>Dull material analysis report</a:t>
            </a:r>
          </a:p>
        </p:txBody>
      </p:sp>
      <p:pic>
        <p:nvPicPr>
          <p:cNvPr id="2" name="图片 1" descr="32313539363035363b32313539363030303bc1f9b1dfd0ce"/>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5915" y="1036320"/>
            <a:ext cx="360000" cy="360000"/>
          </a:xfrm>
          <a:prstGeom prst="rect">
            <a:avLst/>
          </a:prstGeom>
        </p:spPr>
      </p:pic>
      <p:sp>
        <p:nvSpPr>
          <p:cNvPr id="7" name="文本框 6"/>
          <p:cNvSpPr txBox="1"/>
          <p:nvPr/>
        </p:nvSpPr>
        <p:spPr>
          <a:xfrm>
            <a:off x="7727647" y="1738035"/>
            <a:ext cx="4013835" cy="2901315"/>
          </a:xfrm>
          <a:prstGeom prst="rect">
            <a:avLst/>
          </a:prstGeom>
          <a:noFill/>
        </p:spPr>
        <p:txBody>
          <a:bodyPr wrap="square" rtlCol="0">
            <a:noAutofit/>
          </a:bodyPr>
          <a:lstStyle/>
          <a:p>
            <a:pPr algn="l"/>
            <a:r>
              <a:rPr lang="en-SG" altLang="zh-CN" dirty="0">
                <a:solidFill>
                  <a:schemeClr val="accent1">
                    <a:lumMod val="75000"/>
                  </a:schemeClr>
                </a:solidFill>
              </a:rPr>
              <a:t>P</a:t>
            </a:r>
            <a:r>
              <a:rPr lang="zh-CN" altLang="en-US" dirty="0">
                <a:solidFill>
                  <a:schemeClr val="accent1">
                    <a:lumMod val="75000"/>
                  </a:schemeClr>
                </a:solidFill>
              </a:rPr>
              <a:t>ickup logic</a:t>
            </a:r>
          </a:p>
          <a:p>
            <a:pPr algn="l"/>
            <a:r>
              <a:rPr lang="zh-CN" altLang="en-US" sz="1400" dirty="0"/>
              <a:t>Statistics in a certain time range has not been in stock nor out of stock, or only in stock but not out of stock of materials, and display these materials in the query date of the inventory.</a:t>
            </a:r>
          </a:p>
          <a:p>
            <a:pPr algn="l"/>
            <a:endParaRPr lang="zh-CN" altLang="en-US" sz="1400" dirty="0"/>
          </a:p>
          <a:p>
            <a:pPr algn="l"/>
            <a:endParaRPr lang="zh-CN" altLang="en-US" sz="1400" dirty="0"/>
          </a:p>
          <a:p>
            <a:pPr algn="l">
              <a:buClrTx/>
              <a:buSzTx/>
              <a:buFontTx/>
            </a:pPr>
            <a:r>
              <a:rPr lang="en-SG" altLang="zh-CN" sz="1800" dirty="0">
                <a:solidFill>
                  <a:schemeClr val="accent1">
                    <a:lumMod val="75000"/>
                  </a:schemeClr>
                </a:solidFill>
              </a:rPr>
              <a:t>S</a:t>
            </a:r>
            <a:r>
              <a:rPr lang="zh-CN" altLang="en-US" sz="1800" dirty="0">
                <a:solidFill>
                  <a:schemeClr val="accent1">
                    <a:lumMod val="75000"/>
                  </a:schemeClr>
                </a:solidFill>
              </a:rPr>
              <a:t>ort</a:t>
            </a:r>
          </a:p>
          <a:p>
            <a:pPr algn="l"/>
            <a:r>
              <a:rPr lang="zh-CN" altLang="en-US" sz="1400" dirty="0"/>
              <a:t>Avoid backlogs in inventory of obsolete materials and reduce the incoming production, purchasing, etc. of obsolete materials.</a:t>
            </a:r>
          </a:p>
        </p:txBody>
      </p:sp>
      <p:pic>
        <p:nvPicPr>
          <p:cNvPr id="11" name="图片 10"/>
          <p:cNvPicPr>
            <a:picLocks noChangeAspect="1"/>
          </p:cNvPicPr>
          <p:nvPr>
            <p:custDataLst>
              <p:tags r:id="rId6"/>
            </p:custDataLst>
          </p:nvPr>
        </p:nvPicPr>
        <p:blipFill>
          <a:blip r:embed="rId13"/>
          <a:stretch>
            <a:fillRect/>
          </a:stretch>
        </p:blipFill>
        <p:spPr>
          <a:xfrm>
            <a:off x="323215" y="1739900"/>
            <a:ext cx="7263130" cy="3639185"/>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4175493"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Reporting Functions</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8"/>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9"/>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14</a:t>
            </a:fld>
            <a:r>
              <a:rPr lang="zh-CN" altLang="en-US" b="0" dirty="0">
                <a:solidFill>
                  <a:srgbClr val="005DA2"/>
                </a:solidFill>
                <a:latin typeface="阿里巴巴普惠体 2.0 45 Light" panose="00020600040101010101" charset="-122"/>
                <a:ea typeface="阿里巴巴普惠体 2.0 45 Light" panose="00020600040101010101" charset="-122"/>
              </a:rPr>
              <a:t>15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893762"/>
            <a:ext cx="4110355" cy="419100"/>
          </a:xfrm>
          <a:prstGeom prst="rect">
            <a:avLst/>
          </a:prstGeom>
          <a:noFill/>
        </p:spPr>
        <p:txBody>
          <a:bodyPr wrap="square" rtlCol="0">
            <a:noAutofit/>
          </a:bodyPr>
          <a:lstStyle/>
          <a:p>
            <a:r>
              <a:rPr lang="zh-CN" altLang="en-US" dirty="0"/>
              <a:t>Shelf life warning statements</a:t>
            </a:r>
          </a:p>
        </p:txBody>
      </p:sp>
      <p:pic>
        <p:nvPicPr>
          <p:cNvPr id="2" name="图片 1" descr="32313539363035363b32313539363030303bc1f9b1dfd0ce"/>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5960" y="930191"/>
            <a:ext cx="360000" cy="360000"/>
          </a:xfrm>
          <a:prstGeom prst="rect">
            <a:avLst/>
          </a:prstGeom>
        </p:spPr>
      </p:pic>
      <p:sp>
        <p:nvSpPr>
          <p:cNvPr id="7" name="文本框 6"/>
          <p:cNvSpPr txBox="1"/>
          <p:nvPr/>
        </p:nvSpPr>
        <p:spPr>
          <a:xfrm>
            <a:off x="6094412" y="1215390"/>
            <a:ext cx="5199506" cy="2901315"/>
          </a:xfrm>
          <a:prstGeom prst="rect">
            <a:avLst/>
          </a:prstGeom>
          <a:noFill/>
        </p:spPr>
        <p:txBody>
          <a:bodyPr wrap="square" rtlCol="0">
            <a:noAutofit/>
          </a:bodyPr>
          <a:lstStyle/>
          <a:p>
            <a:pPr algn="l"/>
            <a:r>
              <a:rPr lang="en-SG" altLang="zh-CN" dirty="0">
                <a:solidFill>
                  <a:schemeClr val="accent1">
                    <a:lumMod val="75000"/>
                  </a:schemeClr>
                </a:solidFill>
              </a:rPr>
              <a:t>P</a:t>
            </a:r>
            <a:r>
              <a:rPr lang="zh-CN" altLang="en-US" dirty="0">
                <a:solidFill>
                  <a:schemeClr val="accent1">
                    <a:lumMod val="75000"/>
                  </a:schemeClr>
                </a:solidFill>
              </a:rPr>
              <a:t>ickup logic</a:t>
            </a:r>
          </a:p>
          <a:p>
            <a:pPr algn="l"/>
            <a:r>
              <a:rPr lang="zh-CN" altLang="en-US" sz="1400" dirty="0"/>
              <a:t>Customize the number of days to expiration to view the inventory materials that have expired or are about to expire during the period based on the current date and the set number of days to expiration.</a:t>
            </a:r>
          </a:p>
          <a:p>
            <a:pPr algn="l"/>
            <a:endParaRPr lang="zh-CN" altLang="en-US" sz="1400" dirty="0"/>
          </a:p>
          <a:p>
            <a:pPr algn="l"/>
            <a:endParaRPr lang="zh-CN" altLang="en-US" sz="1400" dirty="0"/>
          </a:p>
          <a:p>
            <a:pPr algn="l">
              <a:buClrTx/>
              <a:buSzTx/>
              <a:buFontTx/>
            </a:pPr>
            <a:r>
              <a:rPr lang="en-SG" altLang="zh-CN" dirty="0">
                <a:solidFill>
                  <a:schemeClr val="accent1">
                    <a:lumMod val="75000"/>
                  </a:schemeClr>
                </a:solidFill>
              </a:rPr>
              <a:t>S</a:t>
            </a:r>
            <a:r>
              <a:rPr lang="zh-CN" altLang="en-US" sz="1800" dirty="0">
                <a:solidFill>
                  <a:schemeClr val="accent1">
                    <a:lumMod val="75000"/>
                  </a:schemeClr>
                </a:solidFill>
              </a:rPr>
              <a:t>ort</a:t>
            </a:r>
          </a:p>
          <a:p>
            <a:pPr algn="l"/>
            <a:r>
              <a:rPr lang="zh-CN" altLang="en-US" sz="1400" dirty="0"/>
              <a:t>Visualize the expiration date of inventory materials, or have expired, early warning to view the expiration date of the material, do sales or scrap disposal.</a:t>
            </a:r>
          </a:p>
        </p:txBody>
      </p:sp>
      <p:pic>
        <p:nvPicPr>
          <p:cNvPr id="9" name="图片 8"/>
          <p:cNvPicPr>
            <a:picLocks noChangeAspect="1"/>
          </p:cNvPicPr>
          <p:nvPr>
            <p:custDataLst>
              <p:tags r:id="rId6"/>
            </p:custDataLst>
          </p:nvPr>
        </p:nvPicPr>
        <p:blipFill>
          <a:blip r:embed="rId14"/>
          <a:stretch>
            <a:fillRect/>
          </a:stretch>
        </p:blipFill>
        <p:spPr>
          <a:xfrm>
            <a:off x="375920" y="1396365"/>
            <a:ext cx="4307205" cy="3133090"/>
          </a:xfrm>
          <a:prstGeom prst="rect">
            <a:avLst/>
          </a:prstGeom>
        </p:spPr>
      </p:pic>
      <p:pic>
        <p:nvPicPr>
          <p:cNvPr id="10" name="图片 9"/>
          <p:cNvPicPr>
            <a:picLocks noChangeAspect="1"/>
          </p:cNvPicPr>
          <p:nvPr>
            <p:custDataLst>
              <p:tags r:id="rId7"/>
            </p:custDataLst>
          </p:nvPr>
        </p:nvPicPr>
        <p:blipFill>
          <a:blip r:embed="rId15"/>
          <a:stretch>
            <a:fillRect/>
          </a:stretch>
        </p:blipFill>
        <p:spPr>
          <a:xfrm>
            <a:off x="363220" y="3935730"/>
            <a:ext cx="10805160" cy="174371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4002238"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Reporting Functions</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7"/>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8"/>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15</a:t>
            </a:fld>
            <a:r>
              <a:rPr lang="zh-CN" altLang="en-US" b="0" dirty="0">
                <a:solidFill>
                  <a:srgbClr val="005DA2"/>
                </a:solidFill>
                <a:latin typeface="阿里巴巴普惠体 2.0 45 Light" panose="00020600040101010101" charset="-122"/>
                <a:ea typeface="阿里巴巴普惠体 2.0 45 Light" panose="00020600040101010101" charset="-122"/>
              </a:rPr>
              <a:t>16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1036320"/>
            <a:ext cx="3747469" cy="419100"/>
          </a:xfrm>
          <a:prstGeom prst="rect">
            <a:avLst/>
          </a:prstGeom>
          <a:noFill/>
        </p:spPr>
        <p:txBody>
          <a:bodyPr wrap="square" rtlCol="0">
            <a:noAutofit/>
          </a:bodyPr>
          <a:lstStyle/>
          <a:p>
            <a:r>
              <a:rPr lang="zh-CN" altLang="en-US" dirty="0"/>
              <a:t>Inventory turnover statement</a:t>
            </a:r>
          </a:p>
        </p:txBody>
      </p:sp>
      <p:pic>
        <p:nvPicPr>
          <p:cNvPr id="2" name="图片 1" descr="32313539363035363b32313539363030303bc1f9b1dfd0ce"/>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5915" y="1036320"/>
            <a:ext cx="360000" cy="360000"/>
          </a:xfrm>
          <a:prstGeom prst="rect">
            <a:avLst/>
          </a:prstGeom>
        </p:spPr>
      </p:pic>
      <p:sp>
        <p:nvSpPr>
          <p:cNvPr id="7" name="文本框 6"/>
          <p:cNvSpPr txBox="1"/>
          <p:nvPr/>
        </p:nvSpPr>
        <p:spPr>
          <a:xfrm>
            <a:off x="506730" y="4101465"/>
            <a:ext cx="10240010" cy="1844040"/>
          </a:xfrm>
          <a:prstGeom prst="rect">
            <a:avLst/>
          </a:prstGeom>
          <a:noFill/>
        </p:spPr>
        <p:txBody>
          <a:bodyPr wrap="square" rtlCol="0">
            <a:noAutofit/>
          </a:bodyPr>
          <a:lstStyle/>
          <a:p>
            <a:pPr algn="l"/>
            <a:r>
              <a:rPr lang="en-SG" altLang="zh-CN" dirty="0">
                <a:solidFill>
                  <a:schemeClr val="accent1">
                    <a:lumMod val="75000"/>
                  </a:schemeClr>
                </a:solidFill>
              </a:rPr>
              <a:t>P</a:t>
            </a:r>
            <a:r>
              <a:rPr lang="zh-CN" altLang="en-US" dirty="0">
                <a:solidFill>
                  <a:schemeClr val="accent1">
                    <a:lumMod val="75000"/>
                  </a:schemeClr>
                </a:solidFill>
              </a:rPr>
              <a:t>ickup logic</a:t>
            </a:r>
          </a:p>
          <a:p>
            <a:pPr algn="l"/>
            <a:r>
              <a:rPr lang="zh-CN" altLang="en-US" sz="1400" dirty="0"/>
              <a:t>Inventory turnover </a:t>
            </a:r>
            <a:r>
              <a:rPr lang="en-US" altLang="zh-CN" sz="1400" dirty="0"/>
              <a:t>= Quantity out of stock/[sum (daily inventory)/days]  </a:t>
            </a:r>
            <a:endParaRPr lang="zh-CN" altLang="en-US" sz="1400" dirty="0"/>
          </a:p>
          <a:p>
            <a:pPr algn="l"/>
            <a:r>
              <a:rPr lang="en-US" altLang="zh-CN" sz="1400" dirty="0"/>
              <a:t>Turnover days = 365/turnover rate</a:t>
            </a:r>
          </a:p>
          <a:p>
            <a:pPr algn="l"/>
            <a:endParaRPr lang="zh-CN" altLang="en-US" sz="1400" dirty="0"/>
          </a:p>
          <a:p>
            <a:pPr algn="l">
              <a:buClrTx/>
              <a:buSzTx/>
              <a:buFontTx/>
            </a:pPr>
            <a:r>
              <a:rPr lang="en-SG" altLang="zh-CN" dirty="0">
                <a:solidFill>
                  <a:schemeClr val="accent1">
                    <a:lumMod val="75000"/>
                  </a:schemeClr>
                </a:solidFill>
              </a:rPr>
              <a:t>S</a:t>
            </a:r>
            <a:r>
              <a:rPr lang="zh-CN" altLang="en-US" sz="1800" dirty="0">
                <a:solidFill>
                  <a:schemeClr val="accent1">
                    <a:lumMod val="75000"/>
                  </a:schemeClr>
                </a:solidFill>
              </a:rPr>
              <a:t>ort</a:t>
            </a:r>
          </a:p>
          <a:p>
            <a:pPr algn="l"/>
            <a:r>
              <a:rPr lang="zh-CN" altLang="en-US" sz="1400" dirty="0"/>
              <a:t>It is used to reflect the turnover speed of inventory, which prompts the enterprise to ensure the continuity of production and operation and at the same time, improve the efficiency of the use of funds and enhance the enterprise's short-term solvency.</a:t>
            </a:r>
          </a:p>
        </p:txBody>
      </p:sp>
      <p:pic>
        <p:nvPicPr>
          <p:cNvPr id="11" name="图片 10"/>
          <p:cNvPicPr>
            <a:picLocks noChangeAspect="1"/>
          </p:cNvPicPr>
          <p:nvPr>
            <p:custDataLst>
              <p:tags r:id="rId6"/>
            </p:custDataLst>
          </p:nvPr>
        </p:nvPicPr>
        <p:blipFill>
          <a:blip r:embed="rId13"/>
          <a:stretch>
            <a:fillRect/>
          </a:stretch>
        </p:blipFill>
        <p:spPr>
          <a:xfrm>
            <a:off x="507365" y="1550012"/>
            <a:ext cx="10239375" cy="250507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5677034" cy="429895"/>
          </a:xfrm>
          <a:prstGeom prst="rect">
            <a:avLst/>
          </a:prstGeom>
          <a:noFill/>
        </p:spPr>
        <p:txBody>
          <a:bodyPr wrap="square" rtlCol="0">
            <a:spAutoFit/>
          </a:bodyPr>
          <a:lstStyle/>
          <a:p>
            <a:r>
              <a:rPr lang="en-US" altLang="zh-CN" sz="2200" b="1" dirty="0">
                <a:solidFill>
                  <a:srgbClr val="005DA2"/>
                </a:solidFill>
                <a:latin typeface="阿里巴巴普惠体 2.0 55 Regular" panose="00020600040101010101" charset="-122"/>
                <a:ea typeface="阿里巴巴普惠体 2.0 55 Regular" panose="00020600040101010101" charset="-122"/>
              </a:rPr>
              <a:t>WMS </a:t>
            </a:r>
            <a:r>
              <a:rPr lang="zh-CN" altLang="en-US" sz="2200" b="1" dirty="0">
                <a:solidFill>
                  <a:srgbClr val="005DA2"/>
                </a:solidFill>
                <a:latin typeface="阿里巴巴普惠体 2.0 55 Regular" panose="00020600040101010101" charset="-122"/>
                <a:ea typeface="阿里巴巴普惠体 2.0 55 Regular" panose="00020600040101010101" charset="-122"/>
              </a:rPr>
              <a:t>Warehouse Monitoring Screen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14"/>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15"/>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16</a:t>
            </a:fld>
            <a:r>
              <a:rPr lang="zh-CN" altLang="en-US" b="0" dirty="0">
                <a:solidFill>
                  <a:srgbClr val="005DA2"/>
                </a:solidFill>
                <a:latin typeface="阿里巴巴普惠体 2.0 45 Light" panose="00020600040101010101" charset="-122"/>
                <a:ea typeface="阿里巴巴普惠体 2.0 45 Light" panose="00020600040101010101" charset="-122"/>
              </a:rPr>
              <a:t>17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6"/>
            </p:custDataLst>
          </p:nvPr>
        </p:nvPicPr>
        <p:blipFill>
          <a:blip r:embed="rId18"/>
          <a:stretch>
            <a:fillRect/>
          </a:stretch>
        </p:blipFill>
        <p:spPr>
          <a:xfrm>
            <a:off x="308677" y="1786765"/>
            <a:ext cx="6776720" cy="3292475"/>
          </a:xfrm>
          <a:prstGeom prst="rect">
            <a:avLst/>
          </a:prstGeom>
        </p:spPr>
      </p:pic>
      <p:sp>
        <p:nvSpPr>
          <p:cNvPr id="10" name="文本框 9"/>
          <p:cNvSpPr txBox="1"/>
          <p:nvPr/>
        </p:nvSpPr>
        <p:spPr>
          <a:xfrm>
            <a:off x="1112520" y="989965"/>
            <a:ext cx="4210050" cy="460375"/>
          </a:xfrm>
          <a:prstGeom prst="rect">
            <a:avLst/>
          </a:prstGeom>
          <a:noFill/>
        </p:spPr>
        <p:txBody>
          <a:bodyPr wrap="square" rtlCol="0">
            <a:spAutoFit/>
          </a:bodyPr>
          <a:lstStyle/>
          <a:p>
            <a:r>
              <a:rPr lang="en-US" altLang="zh-CN" sz="2400"/>
              <a:t>WMS </a:t>
            </a:r>
            <a:r>
              <a:rPr lang="zh-CN" altLang="en-US" sz="2400"/>
              <a:t>Task Kanban</a:t>
            </a:r>
          </a:p>
        </p:txBody>
      </p:sp>
      <p:pic>
        <p:nvPicPr>
          <p:cNvPr id="11" name="图片 10" descr="32313539363035363b32313539363030323bc1f9bdc7d0c7"/>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5320" y="1090295"/>
            <a:ext cx="360000" cy="360000"/>
          </a:xfrm>
          <a:prstGeom prst="rect">
            <a:avLst/>
          </a:prstGeom>
        </p:spPr>
      </p:pic>
      <p:sp>
        <p:nvSpPr>
          <p:cNvPr id="7" name="文本框 6"/>
          <p:cNvSpPr txBox="1"/>
          <p:nvPr>
            <p:custDataLst>
              <p:tags r:id="rId7"/>
            </p:custDataLst>
          </p:nvPr>
        </p:nvSpPr>
        <p:spPr>
          <a:xfrm>
            <a:off x="7752102" y="1659662"/>
            <a:ext cx="4134463" cy="3970318"/>
          </a:xfrm>
          <a:prstGeom prst="rect">
            <a:avLst/>
          </a:prstGeom>
          <a:noFill/>
        </p:spPr>
        <p:txBody>
          <a:bodyPr wrap="square" rtlCol="0">
            <a:spAutoFit/>
          </a:bodyPr>
          <a:lstStyle/>
          <a:p>
            <a:r>
              <a:rPr lang="zh-CN" altLang="en-US" sz="1400" dirty="0">
                <a:solidFill>
                  <a:schemeClr val="tx1"/>
                </a:solidFill>
              </a:rPr>
              <a:t>Statistics warehouse day to be operated, has been operated by the documents task</a:t>
            </a:r>
          </a:p>
          <a:p>
            <a:endParaRPr lang="zh-CN" altLang="en-US" sz="1400" dirty="0">
              <a:solidFill>
                <a:schemeClr val="tx1"/>
              </a:solidFill>
            </a:endParaRPr>
          </a:p>
          <a:p>
            <a:r>
              <a:rPr lang="zh-CN" altLang="en-US" sz="1400" dirty="0">
                <a:sym typeface="+mn-ea"/>
              </a:rPr>
              <a:t>Statistics on overdue tasks</a:t>
            </a:r>
          </a:p>
          <a:p>
            <a:endParaRPr lang="zh-CN" altLang="en-US" sz="1400" dirty="0">
              <a:solidFill>
                <a:schemeClr val="tx1"/>
              </a:solidFill>
              <a:sym typeface="+mn-ea"/>
            </a:endParaRPr>
          </a:p>
          <a:p>
            <a:r>
              <a:rPr lang="zh-CN" altLang="en-US" sz="1400" dirty="0">
                <a:sym typeface="+mn-ea"/>
              </a:rPr>
              <a:t>Statistics on overdue tasks</a:t>
            </a:r>
          </a:p>
          <a:p>
            <a:endParaRPr lang="zh-CN" altLang="en-US" sz="1400" dirty="0">
              <a:solidFill>
                <a:schemeClr val="tx1"/>
              </a:solidFill>
              <a:sym typeface="+mn-ea"/>
            </a:endParaRPr>
          </a:p>
          <a:p>
            <a:r>
              <a:rPr lang="en-SG" altLang="zh-CN" sz="1400" dirty="0">
                <a:sym typeface="+mn-ea"/>
              </a:rPr>
              <a:t>S</a:t>
            </a:r>
            <a:r>
              <a:rPr lang="zh-CN" altLang="en-US" sz="1400" dirty="0">
                <a:sym typeface="+mn-ea"/>
              </a:rPr>
              <a:t>tatistics on the details of documents that have been purchased but not put into stock</a:t>
            </a:r>
          </a:p>
          <a:p>
            <a:endParaRPr lang="en-SG" altLang="zh-CN" sz="1400" dirty="0">
              <a:sym typeface="+mn-ea"/>
            </a:endParaRPr>
          </a:p>
          <a:p>
            <a:r>
              <a:rPr lang="zh-CN" altLang="en-US" sz="1400" dirty="0">
                <a:sym typeface="+mn-ea"/>
              </a:rPr>
              <a:t>Statistical information on the details of documents shipped by sales but not shipped out of the warehouse</a:t>
            </a:r>
          </a:p>
          <a:p>
            <a:endParaRPr lang="zh-CN" altLang="en-US" sz="1400" dirty="0">
              <a:solidFill>
                <a:schemeClr val="tx1"/>
              </a:solidFill>
              <a:sym typeface="+mn-ea"/>
            </a:endParaRPr>
          </a:p>
          <a:p>
            <a:r>
              <a:rPr lang="zh-CN" altLang="en-US" sz="1400" dirty="0">
                <a:sym typeface="+mn-ea"/>
              </a:rPr>
              <a:t>Statistics of unworked documents of each business type</a:t>
            </a:r>
            <a:endParaRPr lang="zh-CN" altLang="en-US" sz="1400" dirty="0">
              <a:solidFill>
                <a:schemeClr val="tx1"/>
              </a:solidFill>
            </a:endParaRPr>
          </a:p>
          <a:p>
            <a:endParaRPr lang="zh-CN" altLang="en-US" sz="1400" dirty="0">
              <a:solidFill>
                <a:schemeClr val="tx1"/>
              </a:solidFill>
            </a:endParaRPr>
          </a:p>
          <a:p>
            <a:endParaRPr lang="zh-CN" altLang="en-US" sz="1400" dirty="0">
              <a:solidFill>
                <a:schemeClr val="tx1"/>
              </a:solidFill>
            </a:endParaRPr>
          </a:p>
        </p:txBody>
      </p:sp>
      <p:pic>
        <p:nvPicPr>
          <p:cNvPr id="22" name="图片 21" descr="31393935333437373b31393934363530363bcff2d3d2bcfdcdb7"/>
          <p:cNvPicPr>
            <a:picLocks noChangeAspect="1"/>
          </p:cNvPicPr>
          <p:nvPr>
            <p:custDataLst>
              <p:tags r:id="rId8"/>
            </p:custDataLst>
          </p:nvPr>
        </p:nvPicPr>
        <p:blipFill>
          <a:blip r:embed="rId21">
            <a:extLst>
              <a:ext uri="{96DAC541-7B7A-43D3-8B79-37D633B846F1}">
                <asvg:svgBlip xmlns:asvg="http://schemas.microsoft.com/office/drawing/2016/SVG/main" r:embed="rId22"/>
              </a:ext>
            </a:extLst>
          </a:blip>
          <a:stretch>
            <a:fillRect/>
          </a:stretch>
        </p:blipFill>
        <p:spPr>
          <a:xfrm>
            <a:off x="7392102" y="1665540"/>
            <a:ext cx="360000" cy="360000"/>
          </a:xfrm>
          <a:prstGeom prst="rect">
            <a:avLst/>
          </a:prstGeom>
        </p:spPr>
      </p:pic>
      <p:pic>
        <p:nvPicPr>
          <p:cNvPr id="23" name="图片 22" descr="31393935333437373b31393934363530363bcff2d3d2bcfdcdb7"/>
          <p:cNvPicPr>
            <a:picLocks noChangeAspect="1"/>
          </p:cNvPicPr>
          <p:nvPr>
            <p:custDataLst>
              <p:tags r:id="rId9"/>
            </p:custDataLst>
          </p:nvPr>
        </p:nvPicPr>
        <p:blipFill>
          <a:blip r:embed="rId21">
            <a:extLst>
              <a:ext uri="{96DAC541-7B7A-43D3-8B79-37D633B846F1}">
                <asvg:svgBlip xmlns:asvg="http://schemas.microsoft.com/office/drawing/2016/SVG/main" r:embed="rId22"/>
              </a:ext>
            </a:extLst>
          </a:blip>
          <a:stretch>
            <a:fillRect/>
          </a:stretch>
        </p:blipFill>
        <p:spPr>
          <a:xfrm>
            <a:off x="7392102" y="2295093"/>
            <a:ext cx="360000" cy="360000"/>
          </a:xfrm>
          <a:prstGeom prst="rect">
            <a:avLst/>
          </a:prstGeom>
        </p:spPr>
      </p:pic>
      <p:pic>
        <p:nvPicPr>
          <p:cNvPr id="24" name="图片 23" descr="31393935333437373b31393934363530363bcff2d3d2bcfdcdb7"/>
          <p:cNvPicPr>
            <a:picLocks noChangeAspect="1"/>
          </p:cNvPicPr>
          <p:nvPr>
            <p:custDataLst>
              <p:tags r:id="rId10"/>
            </p:custDataLst>
          </p:nvPr>
        </p:nvPicPr>
        <p:blipFill>
          <a:blip r:embed="rId21">
            <a:extLst>
              <a:ext uri="{96DAC541-7B7A-43D3-8B79-37D633B846F1}">
                <asvg:svgBlip xmlns:asvg="http://schemas.microsoft.com/office/drawing/2016/SVG/main" r:embed="rId22"/>
              </a:ext>
            </a:extLst>
          </a:blip>
          <a:stretch>
            <a:fillRect/>
          </a:stretch>
        </p:blipFill>
        <p:spPr>
          <a:xfrm>
            <a:off x="7392102" y="2715262"/>
            <a:ext cx="360000" cy="360000"/>
          </a:xfrm>
          <a:prstGeom prst="rect">
            <a:avLst/>
          </a:prstGeom>
        </p:spPr>
      </p:pic>
      <p:pic>
        <p:nvPicPr>
          <p:cNvPr id="25" name="图片 24" descr="31393935333437373b31393934363530363bcff2d3d2bcfdcdb7"/>
          <p:cNvPicPr>
            <a:picLocks noChangeAspect="1"/>
          </p:cNvPicPr>
          <p:nvPr>
            <p:custDataLst>
              <p:tags r:id="rId11"/>
            </p:custDataLst>
          </p:nvPr>
        </p:nvPicPr>
        <p:blipFill>
          <a:blip r:embed="rId21">
            <a:extLst>
              <a:ext uri="{96DAC541-7B7A-43D3-8B79-37D633B846F1}">
                <asvg:svgBlip xmlns:asvg="http://schemas.microsoft.com/office/drawing/2016/SVG/main" r:embed="rId22"/>
              </a:ext>
            </a:extLst>
          </a:blip>
          <a:stretch>
            <a:fillRect/>
          </a:stretch>
        </p:blipFill>
        <p:spPr>
          <a:xfrm>
            <a:off x="7390832" y="3113528"/>
            <a:ext cx="360000" cy="360000"/>
          </a:xfrm>
          <a:prstGeom prst="rect">
            <a:avLst/>
          </a:prstGeom>
        </p:spPr>
      </p:pic>
      <p:pic>
        <p:nvPicPr>
          <p:cNvPr id="26" name="图片 25" descr="31393935333437373b31393934363530363bcff2d3d2bcfdcdb7"/>
          <p:cNvPicPr>
            <a:picLocks noChangeAspect="1"/>
          </p:cNvPicPr>
          <p:nvPr>
            <p:custDataLst>
              <p:tags r:id="rId12"/>
            </p:custDataLst>
          </p:nvPr>
        </p:nvPicPr>
        <p:blipFill>
          <a:blip r:embed="rId21">
            <a:extLst>
              <a:ext uri="{96DAC541-7B7A-43D3-8B79-37D633B846F1}">
                <asvg:svgBlip xmlns:asvg="http://schemas.microsoft.com/office/drawing/2016/SVG/main" r:embed="rId22"/>
              </a:ext>
            </a:extLst>
          </a:blip>
          <a:stretch>
            <a:fillRect/>
          </a:stretch>
        </p:blipFill>
        <p:spPr>
          <a:xfrm>
            <a:off x="7392102" y="3765702"/>
            <a:ext cx="360000" cy="360000"/>
          </a:xfrm>
          <a:prstGeom prst="rect">
            <a:avLst/>
          </a:prstGeom>
        </p:spPr>
      </p:pic>
      <p:pic>
        <p:nvPicPr>
          <p:cNvPr id="27" name="图片 26" descr="31393935333437373b31393934363530363bcff2d3d2bcfdcdb7"/>
          <p:cNvPicPr>
            <a:picLocks noChangeAspect="1"/>
          </p:cNvPicPr>
          <p:nvPr>
            <p:custDataLst>
              <p:tags r:id="rId13"/>
            </p:custDataLst>
          </p:nvPr>
        </p:nvPicPr>
        <p:blipFill>
          <a:blip r:embed="rId21">
            <a:extLst>
              <a:ext uri="{96DAC541-7B7A-43D3-8B79-37D633B846F1}">
                <asvg:svgBlip xmlns:asvg="http://schemas.microsoft.com/office/drawing/2016/SVG/main" r:embed="rId22"/>
              </a:ext>
            </a:extLst>
          </a:blip>
          <a:stretch>
            <a:fillRect/>
          </a:stretch>
        </p:blipFill>
        <p:spPr>
          <a:xfrm>
            <a:off x="7443425" y="4617805"/>
            <a:ext cx="360000" cy="36000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5383254" cy="429895"/>
          </a:xfrm>
          <a:prstGeom prst="rect">
            <a:avLst/>
          </a:prstGeom>
          <a:noFill/>
        </p:spPr>
        <p:txBody>
          <a:bodyPr wrap="square" rtlCol="0">
            <a:spAutoFit/>
          </a:bodyPr>
          <a:lstStyle/>
          <a:p>
            <a:r>
              <a:rPr lang="en-US" altLang="zh-CN" sz="2200" b="1" dirty="0">
                <a:solidFill>
                  <a:srgbClr val="005DA2"/>
                </a:solidFill>
                <a:latin typeface="阿里巴巴普惠体 2.0 55 Regular" panose="00020600040101010101" charset="-122"/>
                <a:ea typeface="阿里巴巴普惠体 2.0 55 Regular" panose="00020600040101010101" charset="-122"/>
              </a:rPr>
              <a:t>WMS </a:t>
            </a:r>
            <a:r>
              <a:rPr lang="zh-CN" altLang="en-US" sz="2200" b="1" dirty="0">
                <a:solidFill>
                  <a:srgbClr val="005DA2"/>
                </a:solidFill>
                <a:latin typeface="阿里巴巴普惠体 2.0 55 Regular" panose="00020600040101010101" charset="-122"/>
                <a:ea typeface="阿里巴巴普惠体 2.0 55 Regular" panose="00020600040101010101" charset="-122"/>
              </a:rPr>
              <a:t>Warehouse Monitoring Screen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10"/>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11"/>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17</a:t>
            </a:fld>
            <a:r>
              <a:rPr lang="zh-CN" altLang="en-US" b="0" dirty="0">
                <a:solidFill>
                  <a:srgbClr val="005DA2"/>
                </a:solidFill>
                <a:latin typeface="阿里巴巴普惠体 2.0 45 Light" panose="00020600040101010101" charset="-122"/>
                <a:ea typeface="阿里巴巴普惠体 2.0 45 Light" panose="00020600040101010101" charset="-122"/>
              </a:rPr>
              <a:t>18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8520" y="885802"/>
            <a:ext cx="4210050" cy="460375"/>
          </a:xfrm>
          <a:prstGeom prst="rect">
            <a:avLst/>
          </a:prstGeom>
          <a:noFill/>
        </p:spPr>
        <p:txBody>
          <a:bodyPr wrap="square" rtlCol="0">
            <a:spAutoFit/>
          </a:bodyPr>
          <a:lstStyle/>
          <a:p>
            <a:r>
              <a:rPr lang="zh-CN" altLang="en-US" sz="2400" dirty="0"/>
              <a:t>FIFO </a:t>
            </a:r>
            <a:r>
              <a:rPr lang="en-SG" altLang="zh-CN" sz="2400" dirty="0"/>
              <a:t>K</a:t>
            </a:r>
            <a:r>
              <a:rPr lang="zh-CN" altLang="en-US" sz="2400" dirty="0"/>
              <a:t>anban</a:t>
            </a:r>
          </a:p>
        </p:txBody>
      </p:sp>
      <p:pic>
        <p:nvPicPr>
          <p:cNvPr id="11" name="图片 10" descr="32313539363035363b32313539363030323bc1f9bdc7d0c7"/>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1056" y="986177"/>
            <a:ext cx="360000" cy="360000"/>
          </a:xfrm>
          <a:prstGeom prst="rect">
            <a:avLst/>
          </a:prstGeom>
        </p:spPr>
      </p:pic>
      <p:pic>
        <p:nvPicPr>
          <p:cNvPr id="3" name="图片 2"/>
          <p:cNvPicPr>
            <a:picLocks noChangeAspect="1"/>
          </p:cNvPicPr>
          <p:nvPr>
            <p:custDataLst>
              <p:tags r:id="rId6"/>
            </p:custDataLst>
          </p:nvPr>
        </p:nvPicPr>
        <p:blipFill>
          <a:blip r:embed="rId16"/>
          <a:stretch>
            <a:fillRect/>
          </a:stretch>
        </p:blipFill>
        <p:spPr>
          <a:xfrm>
            <a:off x="323215" y="1569720"/>
            <a:ext cx="7548880" cy="3792855"/>
          </a:xfrm>
          <a:prstGeom prst="rect">
            <a:avLst/>
          </a:prstGeom>
        </p:spPr>
      </p:pic>
      <p:sp>
        <p:nvSpPr>
          <p:cNvPr id="7" name="文本框 6"/>
          <p:cNvSpPr txBox="1"/>
          <p:nvPr>
            <p:custDataLst>
              <p:tags r:id="rId7"/>
            </p:custDataLst>
          </p:nvPr>
        </p:nvSpPr>
        <p:spPr>
          <a:xfrm>
            <a:off x="8681256" y="1745298"/>
            <a:ext cx="3397498" cy="1611630"/>
          </a:xfrm>
          <a:prstGeom prst="rect">
            <a:avLst/>
          </a:prstGeom>
          <a:noFill/>
        </p:spPr>
        <p:txBody>
          <a:bodyPr wrap="square" rtlCol="0">
            <a:noAutofit/>
          </a:bodyPr>
          <a:lstStyle/>
          <a:p>
            <a:r>
              <a:rPr lang="zh-CN" altLang="en-US" sz="1400" dirty="0"/>
              <a:t>List materials in reverse chronological order according to their date of manufacture. Inventory information by lot number, by stock level.</a:t>
            </a:r>
          </a:p>
          <a:p>
            <a:endParaRPr lang="zh-CN" altLang="en-US" sz="1400" dirty="0"/>
          </a:p>
          <a:p>
            <a:r>
              <a:rPr lang="zh-CN" altLang="en-US" sz="1400" dirty="0">
                <a:sym typeface="+mn-ea"/>
              </a:rPr>
              <a:t>Warehouse picking out of the warehouse, based on the principle of first-in-first-out, preferred</a:t>
            </a:r>
            <a:r>
              <a:rPr lang="en-SG" altLang="zh-CN" sz="1400" dirty="0">
                <a:sym typeface="+mn-ea"/>
              </a:rPr>
              <a:t>.</a:t>
            </a:r>
            <a:r>
              <a:rPr lang="zh-CN" altLang="en-US" sz="1400" dirty="0">
                <a:sym typeface="+mn-ea"/>
              </a:rPr>
              <a:t>Inventory materials that are shipped out first and produced first.</a:t>
            </a:r>
            <a:endParaRPr lang="zh-CN" altLang="en-US" sz="1400" dirty="0"/>
          </a:p>
          <a:p>
            <a:endParaRPr lang="zh-CN" altLang="en-US" sz="1400" dirty="0"/>
          </a:p>
        </p:txBody>
      </p:sp>
      <p:pic>
        <p:nvPicPr>
          <p:cNvPr id="22" name="图片 21" descr="31393935333437373b31393934363530363bcff2d3d2bcfdcdb7"/>
          <p:cNvPicPr>
            <a:picLocks noChangeAspect="1"/>
          </p:cNvPicPr>
          <p:nvPr>
            <p:custDataLst>
              <p:tags r:id="rId8"/>
            </p:custDataLst>
          </p:nvPr>
        </p:nvPicPr>
        <p:blipFill>
          <a:blip r:embed="rId17">
            <a:extLst>
              <a:ext uri="{96DAC541-7B7A-43D3-8B79-37D633B846F1}">
                <asvg:svgBlip xmlns:asvg="http://schemas.microsoft.com/office/drawing/2016/SVG/main" r:embed="rId18"/>
              </a:ext>
            </a:extLst>
          </a:blip>
          <a:stretch>
            <a:fillRect/>
          </a:stretch>
        </p:blipFill>
        <p:spPr>
          <a:xfrm>
            <a:off x="8208010" y="1730745"/>
            <a:ext cx="360000" cy="360000"/>
          </a:xfrm>
          <a:prstGeom prst="rect">
            <a:avLst/>
          </a:prstGeom>
        </p:spPr>
      </p:pic>
      <p:pic>
        <p:nvPicPr>
          <p:cNvPr id="2" name="图片 1" descr="31393935333437373b31393934363530363bcff2d3d2bcfdcdb7"/>
          <p:cNvPicPr>
            <a:picLocks noChangeAspect="1"/>
          </p:cNvPicPr>
          <p:nvPr>
            <p:custDataLst>
              <p:tags r:id="rId9"/>
            </p:custDataLst>
          </p:nvPr>
        </p:nvPicPr>
        <p:blipFill>
          <a:blip r:embed="rId17">
            <a:extLst>
              <a:ext uri="{96DAC541-7B7A-43D3-8B79-37D633B846F1}">
                <asvg:svgBlip xmlns:asvg="http://schemas.microsoft.com/office/drawing/2016/SVG/main" r:embed="rId18"/>
              </a:ext>
            </a:extLst>
          </a:blip>
          <a:stretch>
            <a:fillRect/>
          </a:stretch>
        </p:blipFill>
        <p:spPr>
          <a:xfrm>
            <a:off x="8287161" y="2816928"/>
            <a:ext cx="360000" cy="36000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6695219" cy="429895"/>
          </a:xfrm>
          <a:prstGeom prst="rect">
            <a:avLst/>
          </a:prstGeom>
          <a:noFill/>
        </p:spPr>
        <p:txBody>
          <a:bodyPr wrap="square" rtlCol="0">
            <a:spAutoFit/>
          </a:bodyPr>
          <a:lstStyle/>
          <a:p>
            <a:r>
              <a:rPr lang="en-US" altLang="zh-CN" sz="2200" b="1" dirty="0">
                <a:solidFill>
                  <a:srgbClr val="005DA2"/>
                </a:solidFill>
                <a:latin typeface="阿里巴巴普惠体 2.0 55 Regular" panose="00020600040101010101" charset="-122"/>
                <a:ea typeface="阿里巴巴普惠体 2.0 55 Regular" panose="00020600040101010101" charset="-122"/>
              </a:rPr>
              <a:t>WMS </a:t>
            </a:r>
            <a:r>
              <a:rPr lang="zh-CN" altLang="en-US" sz="2200" b="1" dirty="0">
                <a:solidFill>
                  <a:srgbClr val="005DA2"/>
                </a:solidFill>
                <a:latin typeface="阿里巴巴普惠体 2.0 55 Regular" panose="00020600040101010101" charset="-122"/>
                <a:ea typeface="阿里巴巴普惠体 2.0 55 Regular" panose="00020600040101010101" charset="-122"/>
              </a:rPr>
              <a:t>Warehouse Monitoring Screen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11"/>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12"/>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18</a:t>
            </a:fld>
            <a:r>
              <a:rPr lang="zh-CN" altLang="en-US" b="0" dirty="0">
                <a:solidFill>
                  <a:srgbClr val="005DA2"/>
                </a:solidFill>
                <a:latin typeface="阿里巴巴普惠体 2.0 45 Light" panose="00020600040101010101" charset="-122"/>
                <a:ea typeface="阿里巴巴普惠体 2.0 45 Light" panose="00020600040101010101" charset="-122"/>
              </a:rPr>
              <a:t>19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80415" y="940614"/>
            <a:ext cx="4210050" cy="460375"/>
          </a:xfrm>
          <a:prstGeom prst="rect">
            <a:avLst/>
          </a:prstGeom>
          <a:noFill/>
        </p:spPr>
        <p:txBody>
          <a:bodyPr wrap="square" rtlCol="0">
            <a:spAutoFit/>
          </a:bodyPr>
          <a:lstStyle/>
          <a:p>
            <a:r>
              <a:rPr lang="zh-CN" altLang="en-US" sz="2400"/>
              <a:t>Stock status signage</a:t>
            </a:r>
          </a:p>
        </p:txBody>
      </p:sp>
      <p:pic>
        <p:nvPicPr>
          <p:cNvPr id="11" name="图片 10" descr="32313539363035363b32313539363030323bc1f9bdc7d0c7"/>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215" y="1040944"/>
            <a:ext cx="360000" cy="360000"/>
          </a:xfrm>
          <a:prstGeom prst="rect">
            <a:avLst/>
          </a:prstGeom>
        </p:spPr>
      </p:pic>
      <p:pic>
        <p:nvPicPr>
          <p:cNvPr id="2" name="图片 1"/>
          <p:cNvPicPr>
            <a:picLocks noChangeAspect="1"/>
          </p:cNvPicPr>
          <p:nvPr>
            <p:custDataLst>
              <p:tags r:id="rId6"/>
            </p:custDataLst>
          </p:nvPr>
        </p:nvPicPr>
        <p:blipFill>
          <a:blip r:embed="rId17"/>
          <a:stretch>
            <a:fillRect/>
          </a:stretch>
        </p:blipFill>
        <p:spPr>
          <a:xfrm>
            <a:off x="323215" y="1601470"/>
            <a:ext cx="7659370" cy="3714115"/>
          </a:xfrm>
          <a:prstGeom prst="rect">
            <a:avLst/>
          </a:prstGeom>
        </p:spPr>
      </p:pic>
      <p:sp>
        <p:nvSpPr>
          <p:cNvPr id="7" name="文本框 6"/>
          <p:cNvSpPr txBox="1"/>
          <p:nvPr>
            <p:custDataLst>
              <p:tags r:id="rId7"/>
            </p:custDataLst>
          </p:nvPr>
        </p:nvSpPr>
        <p:spPr>
          <a:xfrm>
            <a:off x="8815806" y="1609145"/>
            <a:ext cx="3128397" cy="2677656"/>
          </a:xfrm>
          <a:prstGeom prst="rect">
            <a:avLst/>
          </a:prstGeom>
          <a:noFill/>
        </p:spPr>
        <p:txBody>
          <a:bodyPr wrap="square" rtlCol="0">
            <a:spAutoFit/>
          </a:bodyPr>
          <a:lstStyle/>
          <a:p>
            <a:r>
              <a:rPr lang="zh-CN" altLang="en-US" sz="1400" dirty="0"/>
              <a:t>Displays the volumetric ratio of each cargo space under the warehouse. Can </a:t>
            </a:r>
            <a:r>
              <a:rPr lang="en-SG" altLang="zh-CN" sz="1400" dirty="0"/>
              <a:t>v</a:t>
            </a:r>
            <a:r>
              <a:rPr lang="zh-CN" altLang="en-US" sz="1400" dirty="0"/>
              <a:t>isualize the storage of materials in each bay.</a:t>
            </a:r>
          </a:p>
          <a:p>
            <a:endParaRPr lang="zh-CN" altLang="en-US" sz="1400" dirty="0"/>
          </a:p>
          <a:p>
            <a:r>
              <a:rPr lang="zh-CN" altLang="en-US" sz="1400" dirty="0">
                <a:sym typeface="+mn-ea"/>
              </a:rPr>
              <a:t>Counting the number of free spaces, full spaces, half-boxes</a:t>
            </a:r>
          </a:p>
          <a:p>
            <a:r>
              <a:rPr lang="zh-CN" altLang="en-US" sz="1400" dirty="0">
                <a:sym typeface="+mn-ea"/>
              </a:rPr>
              <a:t>Number of spaces. The utilization rate of the cargo space.</a:t>
            </a:r>
            <a:endParaRPr lang="zh-CN" altLang="en-US" sz="1400" dirty="0"/>
          </a:p>
          <a:p>
            <a:endParaRPr lang="zh-CN" altLang="en-US" sz="1400" dirty="0"/>
          </a:p>
          <a:p>
            <a:r>
              <a:rPr lang="zh-CN" altLang="en-US" sz="1400" dirty="0">
                <a:sym typeface="+mn-ea"/>
              </a:rPr>
              <a:t>You can view the details of the materials stored in the cargo space.</a:t>
            </a:r>
            <a:endParaRPr lang="zh-CN" altLang="en-US" sz="1400" dirty="0"/>
          </a:p>
        </p:txBody>
      </p:sp>
      <p:pic>
        <p:nvPicPr>
          <p:cNvPr id="22" name="图片 21" descr="31393935333437373b31393934363530363bcff2d3d2bcfdcdb7"/>
          <p:cNvPicPr>
            <a:picLocks noChangeAspect="1"/>
          </p:cNvPicPr>
          <p:nvPr>
            <p:custDataLst>
              <p:tags r:id="rId8"/>
            </p:custDataLst>
          </p:nvPr>
        </p:nvPicPr>
        <p:blipFill>
          <a:blip r:embed="rId18">
            <a:extLst>
              <a:ext uri="{96DAC541-7B7A-43D3-8B79-37D633B846F1}">
                <asvg:svgBlip xmlns:asvg="http://schemas.microsoft.com/office/drawing/2016/SVG/main" r:embed="rId19"/>
              </a:ext>
            </a:extLst>
          </a:blip>
          <a:stretch>
            <a:fillRect/>
          </a:stretch>
        </p:blipFill>
        <p:spPr>
          <a:xfrm>
            <a:off x="8208010" y="1590510"/>
            <a:ext cx="360000" cy="360000"/>
          </a:xfrm>
          <a:prstGeom prst="rect">
            <a:avLst/>
          </a:prstGeom>
        </p:spPr>
      </p:pic>
      <p:pic>
        <p:nvPicPr>
          <p:cNvPr id="3" name="图片 2" descr="31393935333437373b31393934363530363bcff2d3d2bcfdcdb7"/>
          <p:cNvPicPr>
            <a:picLocks noChangeAspect="1"/>
          </p:cNvPicPr>
          <p:nvPr>
            <p:custDataLst>
              <p:tags r:id="rId9"/>
            </p:custDataLst>
          </p:nvPr>
        </p:nvPicPr>
        <p:blipFill>
          <a:blip r:embed="rId18">
            <a:extLst>
              <a:ext uri="{96DAC541-7B7A-43D3-8B79-37D633B846F1}">
                <asvg:svgBlip xmlns:asvg="http://schemas.microsoft.com/office/drawing/2016/SVG/main" r:embed="rId19"/>
              </a:ext>
            </a:extLst>
          </a:blip>
          <a:stretch>
            <a:fillRect/>
          </a:stretch>
        </p:blipFill>
        <p:spPr>
          <a:xfrm>
            <a:off x="8208009" y="2689550"/>
            <a:ext cx="360000" cy="360000"/>
          </a:xfrm>
          <a:prstGeom prst="rect">
            <a:avLst/>
          </a:prstGeom>
        </p:spPr>
      </p:pic>
      <p:pic>
        <p:nvPicPr>
          <p:cNvPr id="9" name="图片 8" descr="31393935333437373b31393934363530363bcff2d3d2bcfdcdb7"/>
          <p:cNvPicPr>
            <a:picLocks noChangeAspect="1"/>
          </p:cNvPicPr>
          <p:nvPr>
            <p:custDataLst>
              <p:tags r:id="rId10"/>
            </p:custDataLst>
          </p:nvPr>
        </p:nvPicPr>
        <p:blipFill>
          <a:blip r:embed="rId18">
            <a:extLst>
              <a:ext uri="{96DAC541-7B7A-43D3-8B79-37D633B846F1}">
                <asvg:svgBlip xmlns:asvg="http://schemas.microsoft.com/office/drawing/2016/SVG/main" r:embed="rId19"/>
              </a:ext>
            </a:extLst>
          </a:blip>
          <a:stretch>
            <a:fillRect/>
          </a:stretch>
        </p:blipFill>
        <p:spPr>
          <a:xfrm>
            <a:off x="8208009" y="3711591"/>
            <a:ext cx="360000" cy="360000"/>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4FF1B4-40FF-D64C-A7AD-AD30B3A2C4EC}"/>
              </a:ext>
            </a:extLst>
          </p:cNvPr>
          <p:cNvSpPr/>
          <p:nvPr/>
        </p:nvSpPr>
        <p:spPr>
          <a:xfrm>
            <a:off x="-23750" y="2009670"/>
            <a:ext cx="6119750" cy="2713055"/>
          </a:xfrm>
          <a:prstGeom prst="rect">
            <a:avLst/>
          </a:prstGeom>
          <a:solidFill>
            <a:schemeClr val="bg1">
              <a:alpha val="96823"/>
            </a:schemeClr>
          </a:solidFill>
          <a:ln w="6350">
            <a:solidFill>
              <a:schemeClr val="bg1">
                <a:lumMod val="75000"/>
                <a:alpha val="66000"/>
              </a:schemeClr>
            </a:solidFill>
          </a:ln>
          <a:effectLst>
            <a:outerShdw blurRad="954021" dist="38100" dir="5400000" algn="t"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7"/>
          </a:p>
        </p:txBody>
      </p:sp>
      <p:sp>
        <p:nvSpPr>
          <p:cNvPr id="3" name="object 3"/>
          <p:cNvSpPr txBox="1">
            <a:spLocks noGrp="1"/>
          </p:cNvSpPr>
          <p:nvPr>
            <p:ph type="title"/>
          </p:nvPr>
        </p:nvSpPr>
        <p:spPr>
          <a:xfrm>
            <a:off x="568298" y="3661946"/>
            <a:ext cx="4875788" cy="776238"/>
          </a:xfrm>
          <a:prstGeom prst="rect">
            <a:avLst/>
          </a:prstGeom>
        </p:spPr>
        <p:txBody>
          <a:bodyPr vert="horz" wrap="square" lIns="0" tIns="12700" rIns="0" bIns="0" rtlCol="0">
            <a:spAutoFit/>
          </a:bodyPr>
          <a:lstStyle/>
          <a:p>
            <a:pPr marL="11113" marR="5080" indent="1588" algn="l">
              <a:lnSpc>
                <a:spcPct val="107000"/>
              </a:lnSpc>
              <a:spcBef>
                <a:spcPts val="1000"/>
              </a:spcBef>
            </a:pPr>
            <a:r>
              <a:rPr lang="en-US" sz="5000" spc="-120">
                <a:solidFill>
                  <a:schemeClr val="tx1"/>
                </a:solidFill>
              </a:rPr>
              <a:t>Thank you</a:t>
            </a:r>
            <a:endParaRPr sz="5000">
              <a:solidFill>
                <a:schemeClr val="tx1"/>
              </a:solidFill>
            </a:endParaRPr>
          </a:p>
        </p:txBody>
      </p:sp>
      <p:pic>
        <p:nvPicPr>
          <p:cNvPr id="5" name="Picture 4">
            <a:extLst>
              <a:ext uri="{FF2B5EF4-FFF2-40B4-BE49-F238E27FC236}">
                <a16:creationId xmlns:a16="http://schemas.microsoft.com/office/drawing/2014/main" id="{7071C07F-3A06-CC4C-9E33-A13096FC10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298" y="2198045"/>
            <a:ext cx="2813616" cy="1230954"/>
          </a:xfrm>
          <a:prstGeom prst="rect">
            <a:avLst/>
          </a:prstGeom>
        </p:spPr>
      </p:pic>
    </p:spTree>
    <p:extLst>
      <p:ext uri="{BB962C8B-B14F-4D97-AF65-F5344CB8AC3E}">
        <p14:creationId xmlns:p14="http://schemas.microsoft.com/office/powerpoint/2010/main" val="342496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0" y="-3175"/>
            <a:ext cx="12189460" cy="6861175"/>
          </a:xfrm>
          <a:prstGeom prst="rect">
            <a:avLst/>
          </a:prstGeom>
        </p:spPr>
      </p:pic>
      <p:grpSp>
        <p:nvGrpSpPr>
          <p:cNvPr id="16" name="组合 15"/>
          <p:cNvGrpSpPr/>
          <p:nvPr userDrawn="1"/>
        </p:nvGrpSpPr>
        <p:grpSpPr>
          <a:xfrm>
            <a:off x="0" y="2429510"/>
            <a:ext cx="12192000" cy="2160270"/>
            <a:chOff x="0" y="3826"/>
            <a:chExt cx="19200" cy="3402"/>
          </a:xfrm>
        </p:grpSpPr>
        <p:grpSp>
          <p:nvGrpSpPr>
            <p:cNvPr id="13" name="组合 12"/>
            <p:cNvGrpSpPr/>
            <p:nvPr userDrawn="1"/>
          </p:nvGrpSpPr>
          <p:grpSpPr>
            <a:xfrm>
              <a:off x="0" y="3826"/>
              <a:ext cx="19200" cy="3402"/>
              <a:chOff x="0" y="3826"/>
              <a:chExt cx="19200" cy="3402"/>
            </a:xfrm>
          </p:grpSpPr>
          <p:sp>
            <p:nvSpPr>
              <p:cNvPr id="44" name="等腰三角形 43"/>
              <p:cNvSpPr/>
              <p:nvPr userDrawn="1">
                <p:custDataLst>
                  <p:tags r:id="rId6"/>
                </p:custDataLst>
              </p:nvPr>
            </p:nvSpPr>
            <p:spPr>
              <a:xfrm>
                <a:off x="5158" y="3827"/>
                <a:ext cx="1300" cy="1304"/>
              </a:xfrm>
              <a:prstGeom prst="triangle">
                <a:avLst/>
              </a:prstGeom>
              <a:solidFill>
                <a:srgbClr val="5D636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userDrawn="1">
                <p:custDataLst>
                  <p:tags r:id="rId7"/>
                </p:custDataLst>
              </p:nvPr>
            </p:nvSpPr>
            <p:spPr>
              <a:xfrm flipV="1">
                <a:off x="630" y="5923"/>
                <a:ext cx="1300" cy="1304"/>
              </a:xfrm>
              <a:prstGeom prst="triangle">
                <a:avLst/>
              </a:prstGeom>
              <a:solidFill>
                <a:srgbClr val="5D636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custDataLst>
                  <p:tags r:id="rId8"/>
                </p:custDataLst>
              </p:nvPr>
            </p:nvSpPr>
            <p:spPr>
              <a:xfrm>
                <a:off x="0" y="4228"/>
                <a:ext cx="19200" cy="2597"/>
              </a:xfrm>
              <a:prstGeom prst="rect">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userDrawn="1">
                <p:custDataLst>
                  <p:tags r:id="rId9"/>
                </p:custDataLst>
              </p:nvPr>
            </p:nvSpPr>
            <p:spPr>
              <a:xfrm>
                <a:off x="1277" y="3826"/>
                <a:ext cx="4535" cy="3402"/>
              </a:xfrm>
              <a:prstGeom prst="parallelogram">
                <a:avLst>
                  <a:gd name="adj" fmla="val 4820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4" name="矩形 13"/>
            <p:cNvSpPr/>
            <p:nvPr userDrawn="1">
              <p:custDataLst>
                <p:tags r:id="rId4"/>
              </p:custDataLst>
            </p:nvPr>
          </p:nvSpPr>
          <p:spPr>
            <a:xfrm>
              <a:off x="2586" y="4369"/>
              <a:ext cx="2126" cy="2044"/>
            </a:xfrm>
            <a:prstGeom prst="rect">
              <a:avLst/>
            </a:prstGeom>
          </p:spPr>
          <p:txBody>
            <a:bodyPr wrap="none" lIns="68571" tIns="34285" rIns="68571" bIns="34285">
              <a:spAutoFit/>
            </a:bodyPr>
            <a:lstStyle/>
            <a:p>
              <a:pPr algn="r"/>
              <a:r>
                <a:rPr lang="en-US" altLang="zh-CN" sz="8000" b="1">
                  <a:solidFill>
                    <a:schemeClr val="bg1"/>
                  </a:solidFill>
                  <a:latin typeface="阿里巴巴普惠体 2.0 105 Heavy" panose="00020600040101010101" charset="-122"/>
                  <a:ea typeface="阿里巴巴普惠体 2.0 105 Heavy" panose="00020600040101010101" charset="-122"/>
                  <a:cs typeface="Impact" panose="020B0806030902050204" charset="0"/>
                </a:rPr>
                <a:t>01</a:t>
              </a:r>
              <a:endParaRPr lang="en-US" altLang="zh-CN" sz="8000" b="1" dirty="0">
                <a:solidFill>
                  <a:schemeClr val="bg1"/>
                </a:solidFill>
                <a:latin typeface="阿里巴巴普惠体 2.0 105 Heavy" panose="00020600040101010101" charset="-122"/>
                <a:ea typeface="阿里巴巴普惠体 2.0 105 Heavy" panose="00020600040101010101" charset="-122"/>
                <a:cs typeface="Impact" panose="020B0806030902050204" charset="0"/>
              </a:endParaRPr>
            </a:p>
          </p:txBody>
        </p:sp>
        <p:sp>
          <p:nvSpPr>
            <p:cNvPr id="49" name="TextBox 48"/>
            <p:cNvSpPr txBox="1"/>
            <p:nvPr userDrawn="1">
              <p:custDataLst>
                <p:tags r:id="rId5"/>
              </p:custDataLst>
            </p:nvPr>
          </p:nvSpPr>
          <p:spPr>
            <a:xfrm>
              <a:off x="5808" y="4645"/>
              <a:ext cx="11529" cy="2048"/>
            </a:xfrm>
            <a:prstGeom prst="rect">
              <a:avLst/>
            </a:prstGeom>
            <a:noFill/>
          </p:spPr>
          <p:txBody>
            <a:bodyPr wrap="square" lIns="68584" tIns="34291" rIns="68584" bIns="34291" rtlCol="0">
              <a:spAutoFit/>
            </a:bodyPr>
            <a:lstStyle/>
            <a:p>
              <a:pPr algn="ctr"/>
              <a:r>
                <a:rPr lang="zh-CN" altLang="en-US" sz="4000" b="1" dirty="0">
                  <a:solidFill>
                    <a:schemeClr val="tx1"/>
                  </a:solidFill>
                  <a:latin typeface="微软雅黑" panose="020B0503020204020204" charset="-122"/>
                  <a:ea typeface="微软雅黑" panose="020B0503020204020204" charset="-122"/>
                  <a:sym typeface="+mn-ea"/>
                </a:rPr>
                <a:t> Warehouse Management System </a:t>
              </a:r>
              <a:r>
                <a:rPr lang="en-US" altLang="zh-CN" sz="4000" b="1" dirty="0">
                  <a:solidFill>
                    <a:schemeClr val="tx1"/>
                  </a:solidFill>
                  <a:latin typeface="微软雅黑" panose="020B0503020204020204" charset="-122"/>
                  <a:ea typeface="微软雅黑" panose="020B0503020204020204" charset="-122"/>
                  <a:sym typeface="+mn-ea"/>
                </a:rPr>
                <a:t>(WMS)</a:t>
              </a:r>
            </a:p>
          </p:txBody>
        </p:sp>
      </p:grpSp>
      <p:pic>
        <p:nvPicPr>
          <p:cNvPr id="15" name="图片 14" descr="logo"/>
          <p:cNvPicPr>
            <a:picLocks noChangeAspect="1"/>
          </p:cNvPicPr>
          <p:nvPr userDrawn="1">
            <p:custDataLst>
              <p:tags r:id="rId3"/>
            </p:custDataLst>
          </p:nvPr>
        </p:nvPicPr>
        <p:blipFill>
          <a:blip r:embed="rId12"/>
          <a:stretch>
            <a:fillRect/>
          </a:stretch>
        </p:blipFill>
        <p:spPr>
          <a:xfrm>
            <a:off x="9569450" y="239395"/>
            <a:ext cx="2317115" cy="478155"/>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35" y="-3175"/>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Business Process</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11"/>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12"/>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3</a:t>
            </a:fld>
            <a:r>
              <a:rPr lang="zh-CN" altLang="en-US" b="0" dirty="0">
                <a:solidFill>
                  <a:srgbClr val="005DA2"/>
                </a:solidFill>
                <a:latin typeface="阿里巴巴普惠体 2.0 45 Light" panose="00020600040101010101" charset="-122"/>
                <a:ea typeface="阿里巴巴普惠体 2.0 45 Light" panose="00020600040101010101" charset="-122"/>
              </a:rPr>
              <a:t>4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908925" y="1104265"/>
            <a:ext cx="1193800" cy="5797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Receiving and counting</a:t>
            </a:r>
          </a:p>
        </p:txBody>
      </p:sp>
      <p:sp>
        <p:nvSpPr>
          <p:cNvPr id="28" name="矩形 27"/>
          <p:cNvSpPr/>
          <p:nvPr/>
        </p:nvSpPr>
        <p:spPr>
          <a:xfrm>
            <a:off x="10100310" y="1096645"/>
            <a:ext cx="1193800" cy="5797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zh-CN" sz="1200" dirty="0"/>
              <a:t>P</a:t>
            </a:r>
            <a:r>
              <a:rPr lang="zh-CN" altLang="en-US" sz="1200" dirty="0"/>
              <a:t>ut</a:t>
            </a:r>
            <a:r>
              <a:rPr lang="en-SG" altLang="zh-CN" sz="1200" dirty="0"/>
              <a:t>ting </a:t>
            </a:r>
            <a:r>
              <a:rPr lang="zh-CN" altLang="en-US" sz="1200" dirty="0"/>
              <a:t>on the shelf and into storage</a:t>
            </a:r>
          </a:p>
        </p:txBody>
      </p:sp>
      <p:pic>
        <p:nvPicPr>
          <p:cNvPr id="29" name="图片 28"/>
          <p:cNvPicPr>
            <a:picLocks noChangeAspect="1"/>
          </p:cNvPicPr>
          <p:nvPr>
            <p:custDataLst>
              <p:tags r:id="rId6"/>
            </p:custDataLst>
          </p:nvPr>
        </p:nvPicPr>
        <p:blipFill>
          <a:blip r:embed="rId15"/>
          <a:stretch>
            <a:fillRect/>
          </a:stretch>
        </p:blipFill>
        <p:spPr>
          <a:xfrm>
            <a:off x="10141585" y="3019425"/>
            <a:ext cx="1152525" cy="990600"/>
          </a:xfrm>
          <a:prstGeom prst="rect">
            <a:avLst/>
          </a:prstGeom>
        </p:spPr>
      </p:pic>
      <p:sp>
        <p:nvSpPr>
          <p:cNvPr id="30" name="矩形 29"/>
          <p:cNvSpPr/>
          <p:nvPr/>
        </p:nvSpPr>
        <p:spPr>
          <a:xfrm>
            <a:off x="5499100" y="3213100"/>
            <a:ext cx="1193800" cy="5797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Outbound Distribution</a:t>
            </a:r>
          </a:p>
          <a:p>
            <a:pPr algn="ctr"/>
            <a:r>
              <a:rPr lang="zh-CN" altLang="en-US" sz="1200"/>
              <a:t>picking</a:t>
            </a:r>
          </a:p>
        </p:txBody>
      </p:sp>
      <p:sp>
        <p:nvSpPr>
          <p:cNvPr id="31" name="矩形 30"/>
          <p:cNvSpPr/>
          <p:nvPr/>
        </p:nvSpPr>
        <p:spPr>
          <a:xfrm>
            <a:off x="5527675" y="5179695"/>
            <a:ext cx="1193800" cy="5797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take sth. off the shelf and out of storage</a:t>
            </a:r>
          </a:p>
        </p:txBody>
      </p:sp>
      <p:pic>
        <p:nvPicPr>
          <p:cNvPr id="34" name="图片 33"/>
          <p:cNvPicPr>
            <a:picLocks noChangeAspect="1"/>
          </p:cNvPicPr>
          <p:nvPr>
            <p:custDataLst>
              <p:tags r:id="rId7"/>
            </p:custDataLst>
          </p:nvPr>
        </p:nvPicPr>
        <p:blipFill>
          <a:blip r:embed="rId16"/>
          <a:stretch>
            <a:fillRect/>
          </a:stretch>
        </p:blipFill>
        <p:spPr>
          <a:xfrm>
            <a:off x="10092055" y="4973320"/>
            <a:ext cx="1193165" cy="1023620"/>
          </a:xfrm>
          <a:prstGeom prst="rect">
            <a:avLst/>
          </a:prstGeom>
        </p:spPr>
      </p:pic>
      <p:cxnSp>
        <p:nvCxnSpPr>
          <p:cNvPr id="37" name="直接箭头连接符 36"/>
          <p:cNvCxnSpPr>
            <a:stCxn id="24" idx="3"/>
            <a:endCxn id="25" idx="1"/>
          </p:cNvCxnSpPr>
          <p:nvPr/>
        </p:nvCxnSpPr>
        <p:spPr>
          <a:xfrm flipV="1">
            <a:off x="6522085" y="1394460"/>
            <a:ext cx="1386840" cy="889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38" name="直接箭头连接符 37"/>
          <p:cNvCxnSpPr>
            <a:cxnSpLocks/>
            <a:stCxn id="25" idx="3"/>
            <a:endCxn id="28" idx="1"/>
          </p:cNvCxnSpPr>
          <p:nvPr/>
        </p:nvCxnSpPr>
        <p:spPr>
          <a:xfrm flipV="1">
            <a:off x="9102725" y="1386523"/>
            <a:ext cx="997585" cy="762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42" name="直接箭头连接符 41"/>
          <p:cNvCxnSpPr>
            <a:stCxn id="30" idx="2"/>
            <a:endCxn id="31" idx="0"/>
          </p:cNvCxnSpPr>
          <p:nvPr/>
        </p:nvCxnSpPr>
        <p:spPr>
          <a:xfrm>
            <a:off x="6096000" y="3792855"/>
            <a:ext cx="28575" cy="138684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pic>
        <p:nvPicPr>
          <p:cNvPr id="47" name="http://photo-static-api.fotomore.com/creative/vcg/400/version23/VCG41478373756.jpg?uid=386&amp;timestamp=1692697461&amp;sign=24cab848de156ee40d2d125c13acbb8f" descr="templates\picture_hover\&amp;pky130_sjzg_VCG41478373756&amp;"/>
          <p:cNvPicPr>
            <a:picLocks noChangeAspect="1"/>
          </p:cNvPicPr>
          <p:nvPr/>
        </p:nvPicPr>
        <p:blipFill>
          <a:blip r:embed="rId17"/>
          <a:stretch>
            <a:fillRect/>
          </a:stretch>
        </p:blipFill>
        <p:spPr>
          <a:xfrm>
            <a:off x="10951210" y="5996940"/>
            <a:ext cx="447675" cy="447675"/>
          </a:xfrm>
          <a:prstGeom prst="rect">
            <a:avLst/>
          </a:prstGeom>
        </p:spPr>
      </p:pic>
      <p:sp>
        <p:nvSpPr>
          <p:cNvPr id="48" name="文本框 47"/>
          <p:cNvSpPr txBox="1"/>
          <p:nvPr/>
        </p:nvSpPr>
        <p:spPr>
          <a:xfrm>
            <a:off x="11356354" y="5996940"/>
            <a:ext cx="770255" cy="461665"/>
          </a:xfrm>
          <a:prstGeom prst="rect">
            <a:avLst/>
          </a:prstGeom>
          <a:noFill/>
        </p:spPr>
        <p:txBody>
          <a:bodyPr wrap="square" rtlCol="0">
            <a:spAutoFit/>
          </a:bodyPr>
          <a:lstStyle/>
          <a:p>
            <a:r>
              <a:rPr lang="zh-CN" altLang="en-US" sz="800" b="1" dirty="0"/>
              <a:t>Printing of delivery notes</a:t>
            </a:r>
          </a:p>
        </p:txBody>
      </p:sp>
      <p:pic>
        <p:nvPicPr>
          <p:cNvPr id="49" name="图片 48"/>
          <p:cNvPicPr>
            <a:picLocks noChangeAspect="1"/>
          </p:cNvPicPr>
          <p:nvPr>
            <p:custDataLst>
              <p:tags r:id="rId8"/>
            </p:custDataLst>
          </p:nvPr>
        </p:nvPicPr>
        <p:blipFill>
          <a:blip r:embed="rId18"/>
          <a:stretch>
            <a:fillRect/>
          </a:stretch>
        </p:blipFill>
        <p:spPr>
          <a:xfrm>
            <a:off x="9222740" y="746760"/>
            <a:ext cx="655955" cy="457200"/>
          </a:xfrm>
          <a:prstGeom prst="rect">
            <a:avLst/>
          </a:prstGeom>
        </p:spPr>
      </p:pic>
      <p:sp>
        <p:nvSpPr>
          <p:cNvPr id="50" name="文本框 49"/>
          <p:cNvSpPr txBox="1"/>
          <p:nvPr/>
        </p:nvSpPr>
        <p:spPr>
          <a:xfrm>
            <a:off x="9878695" y="638175"/>
            <a:ext cx="770255" cy="461665"/>
          </a:xfrm>
          <a:prstGeom prst="rect">
            <a:avLst/>
          </a:prstGeom>
          <a:noFill/>
        </p:spPr>
        <p:txBody>
          <a:bodyPr wrap="square" rtlCol="0">
            <a:spAutoFit/>
          </a:bodyPr>
          <a:lstStyle/>
          <a:p>
            <a:r>
              <a:rPr lang="zh-CN" altLang="en-US" sz="800" b="1" dirty="0"/>
              <a:t>Print material labels</a:t>
            </a:r>
          </a:p>
        </p:txBody>
      </p:sp>
      <p:cxnSp>
        <p:nvCxnSpPr>
          <p:cNvPr id="2" name="直接箭头连接符 1"/>
          <p:cNvCxnSpPr>
            <a:stCxn id="28" idx="2"/>
            <a:endCxn id="29" idx="0"/>
          </p:cNvCxnSpPr>
          <p:nvPr/>
        </p:nvCxnSpPr>
        <p:spPr>
          <a:xfrm>
            <a:off x="10697210" y="1676400"/>
            <a:ext cx="20955" cy="1343025"/>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9" name="直接箭头连接符 8"/>
          <p:cNvCxnSpPr>
            <a:stCxn id="31" idx="3"/>
          </p:cNvCxnSpPr>
          <p:nvPr/>
        </p:nvCxnSpPr>
        <p:spPr>
          <a:xfrm>
            <a:off x="6721475" y="5469890"/>
            <a:ext cx="3370580" cy="31115"/>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1F17E28E-9343-5EF3-D173-474D923B011B}"/>
              </a:ext>
            </a:extLst>
          </p:cNvPr>
          <p:cNvGrpSpPr/>
          <p:nvPr/>
        </p:nvGrpSpPr>
        <p:grpSpPr>
          <a:xfrm>
            <a:off x="5527675" y="1005205"/>
            <a:ext cx="4613910" cy="2509520"/>
            <a:chOff x="5527675" y="1005205"/>
            <a:chExt cx="4613910" cy="2509520"/>
          </a:xfrm>
        </p:grpSpPr>
        <p:pic>
          <p:nvPicPr>
            <p:cNvPr id="24" name="图片 23"/>
            <p:cNvPicPr>
              <a:picLocks noChangeAspect="1"/>
            </p:cNvPicPr>
            <p:nvPr>
              <p:custDataLst>
                <p:tags r:id="rId10"/>
              </p:custDataLst>
            </p:nvPr>
          </p:nvPicPr>
          <p:blipFill>
            <a:blip r:embed="rId19"/>
            <a:stretch>
              <a:fillRect/>
            </a:stretch>
          </p:blipFill>
          <p:spPr>
            <a:xfrm>
              <a:off x="5527675" y="1005205"/>
              <a:ext cx="994410" cy="795655"/>
            </a:xfrm>
            <a:prstGeom prst="rect">
              <a:avLst/>
            </a:prstGeom>
          </p:spPr>
        </p:pic>
        <p:cxnSp>
          <p:nvCxnSpPr>
            <p:cNvPr id="7" name="直接箭头连接符 6"/>
            <p:cNvCxnSpPr>
              <a:stCxn id="29" idx="1"/>
              <a:endCxn id="30" idx="3"/>
            </p:cNvCxnSpPr>
            <p:nvPr/>
          </p:nvCxnSpPr>
          <p:spPr>
            <a:xfrm flipH="1" flipV="1">
              <a:off x="6692900" y="3503295"/>
              <a:ext cx="3448685" cy="1143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E94C57F1-78A0-750C-8D68-5634436CCB5B}"/>
                </a:ext>
              </a:extLst>
            </p:cNvPr>
            <p:cNvSpPr/>
            <p:nvPr/>
          </p:nvSpPr>
          <p:spPr>
            <a:xfrm>
              <a:off x="5707781" y="1087020"/>
              <a:ext cx="750771" cy="212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100" b="1" dirty="0"/>
                <a:t>Supplier</a:t>
              </a:r>
            </a:p>
          </p:txBody>
        </p:sp>
      </p:grpSp>
      <p:sp>
        <p:nvSpPr>
          <p:cNvPr id="12" name="Rectangle 11">
            <a:extLst>
              <a:ext uri="{FF2B5EF4-FFF2-40B4-BE49-F238E27FC236}">
                <a16:creationId xmlns:a16="http://schemas.microsoft.com/office/drawing/2014/main" id="{E0A2BAF6-2BA2-864D-5BEB-ED021649478E}"/>
              </a:ext>
            </a:extLst>
          </p:cNvPr>
          <p:cNvSpPr/>
          <p:nvPr/>
        </p:nvSpPr>
        <p:spPr>
          <a:xfrm>
            <a:off x="10263822" y="5033646"/>
            <a:ext cx="891858" cy="2978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100" b="1" dirty="0"/>
              <a:t>Client</a:t>
            </a:r>
          </a:p>
        </p:txBody>
      </p:sp>
      <p:grpSp>
        <p:nvGrpSpPr>
          <p:cNvPr id="62" name="Group 61">
            <a:extLst>
              <a:ext uri="{FF2B5EF4-FFF2-40B4-BE49-F238E27FC236}">
                <a16:creationId xmlns:a16="http://schemas.microsoft.com/office/drawing/2014/main" id="{4E68517E-959A-BB5F-4365-384236805F24}"/>
              </a:ext>
            </a:extLst>
          </p:cNvPr>
          <p:cNvGrpSpPr/>
          <p:nvPr/>
        </p:nvGrpSpPr>
        <p:grpSpPr>
          <a:xfrm>
            <a:off x="1232217" y="918210"/>
            <a:ext cx="3444484" cy="5629910"/>
            <a:chOff x="1232217" y="918210"/>
            <a:chExt cx="3444484" cy="5629910"/>
          </a:xfrm>
        </p:grpSpPr>
        <p:pic>
          <p:nvPicPr>
            <p:cNvPr id="11" name="图片 10"/>
            <p:cNvPicPr>
              <a:picLocks noChangeAspect="1"/>
            </p:cNvPicPr>
            <p:nvPr>
              <p:custDataLst>
                <p:tags r:id="rId9"/>
              </p:custDataLst>
            </p:nvPr>
          </p:nvPicPr>
          <p:blipFill>
            <a:blip r:embed="rId20"/>
            <a:stretch>
              <a:fillRect/>
            </a:stretch>
          </p:blipFill>
          <p:spPr>
            <a:xfrm>
              <a:off x="1324610" y="918210"/>
              <a:ext cx="3293745" cy="5629910"/>
            </a:xfrm>
            <a:prstGeom prst="rect">
              <a:avLst/>
            </a:prstGeom>
          </p:spPr>
        </p:pic>
        <p:sp>
          <p:nvSpPr>
            <p:cNvPr id="13" name="Rectangle 12">
              <a:extLst>
                <a:ext uri="{FF2B5EF4-FFF2-40B4-BE49-F238E27FC236}">
                  <a16:creationId xmlns:a16="http://schemas.microsoft.com/office/drawing/2014/main" id="{DCF8F1E2-5396-5BBE-CA2D-04A2F71CA04C}"/>
                </a:ext>
              </a:extLst>
            </p:cNvPr>
            <p:cNvSpPr/>
            <p:nvPr/>
          </p:nvSpPr>
          <p:spPr>
            <a:xfrm>
              <a:off x="1821447" y="6198669"/>
              <a:ext cx="625642" cy="2459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14" name="Rectangle 13">
              <a:extLst>
                <a:ext uri="{FF2B5EF4-FFF2-40B4-BE49-F238E27FC236}">
                  <a16:creationId xmlns:a16="http://schemas.microsoft.com/office/drawing/2014/main" id="{ABE5A585-3344-EC27-5735-F677DA1C7A14}"/>
                </a:ext>
              </a:extLst>
            </p:cNvPr>
            <p:cNvSpPr/>
            <p:nvPr/>
          </p:nvSpPr>
          <p:spPr>
            <a:xfrm>
              <a:off x="3353601" y="6217311"/>
              <a:ext cx="625642" cy="2459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Rectangle 14">
              <a:extLst>
                <a:ext uri="{FF2B5EF4-FFF2-40B4-BE49-F238E27FC236}">
                  <a16:creationId xmlns:a16="http://schemas.microsoft.com/office/drawing/2014/main" id="{ECD0AFEB-5CB8-00AD-84C0-81BD92B70D93}"/>
                </a:ext>
              </a:extLst>
            </p:cNvPr>
            <p:cNvSpPr/>
            <p:nvPr/>
          </p:nvSpPr>
          <p:spPr>
            <a:xfrm>
              <a:off x="1466047" y="1208839"/>
              <a:ext cx="1527409" cy="245945"/>
            </a:xfrm>
            <a:prstGeom prst="rect">
              <a:avLst/>
            </a:prstGeom>
            <a:solidFill>
              <a:srgbClr val="F2F3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pic>
          <p:nvPicPr>
            <p:cNvPr id="16" name="Picture 15">
              <a:extLst>
                <a:ext uri="{FF2B5EF4-FFF2-40B4-BE49-F238E27FC236}">
                  <a16:creationId xmlns:a16="http://schemas.microsoft.com/office/drawing/2014/main" id="{614E515A-7BA7-99CF-C709-6D401BD9E8A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00915" y="1160964"/>
              <a:ext cx="1470567" cy="303278"/>
            </a:xfrm>
            <a:prstGeom prst="rect">
              <a:avLst/>
            </a:prstGeom>
          </p:spPr>
        </p:pic>
        <p:sp>
          <p:nvSpPr>
            <p:cNvPr id="18" name="Rectangle 17">
              <a:extLst>
                <a:ext uri="{FF2B5EF4-FFF2-40B4-BE49-F238E27FC236}">
                  <a16:creationId xmlns:a16="http://schemas.microsoft.com/office/drawing/2014/main" id="{4AC4398E-BE7B-C9AF-5367-F9A78E4EB717}"/>
                </a:ext>
              </a:extLst>
            </p:cNvPr>
            <p:cNvSpPr/>
            <p:nvPr/>
          </p:nvSpPr>
          <p:spPr>
            <a:xfrm>
              <a:off x="1465429" y="1710034"/>
              <a:ext cx="625642" cy="2459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19" name="Rectangle 18">
              <a:extLst>
                <a:ext uri="{FF2B5EF4-FFF2-40B4-BE49-F238E27FC236}">
                  <a16:creationId xmlns:a16="http://schemas.microsoft.com/office/drawing/2014/main" id="{D0F64EE7-099B-73DA-FEBE-600E545278B9}"/>
                </a:ext>
              </a:extLst>
            </p:cNvPr>
            <p:cNvSpPr/>
            <p:nvPr/>
          </p:nvSpPr>
          <p:spPr>
            <a:xfrm>
              <a:off x="1480251" y="2376169"/>
              <a:ext cx="3005121" cy="1456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20" name="Rectangle 19">
              <a:extLst>
                <a:ext uri="{FF2B5EF4-FFF2-40B4-BE49-F238E27FC236}">
                  <a16:creationId xmlns:a16="http://schemas.microsoft.com/office/drawing/2014/main" id="{D0BEEFCB-30BE-786E-0AB8-E20046D7962E}"/>
                </a:ext>
              </a:extLst>
            </p:cNvPr>
            <p:cNvSpPr/>
            <p:nvPr/>
          </p:nvSpPr>
          <p:spPr>
            <a:xfrm>
              <a:off x="1465429" y="3350949"/>
              <a:ext cx="3005121" cy="163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21" name="Rectangle 20">
              <a:extLst>
                <a:ext uri="{FF2B5EF4-FFF2-40B4-BE49-F238E27FC236}">
                  <a16:creationId xmlns:a16="http://schemas.microsoft.com/office/drawing/2014/main" id="{C1D5A664-B163-5E7C-D897-26C089A1C338}"/>
                </a:ext>
              </a:extLst>
            </p:cNvPr>
            <p:cNvSpPr/>
            <p:nvPr/>
          </p:nvSpPr>
          <p:spPr>
            <a:xfrm>
              <a:off x="1500915" y="2754202"/>
              <a:ext cx="625642" cy="2459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22" name="Rectangle 21">
              <a:extLst>
                <a:ext uri="{FF2B5EF4-FFF2-40B4-BE49-F238E27FC236}">
                  <a16:creationId xmlns:a16="http://schemas.microsoft.com/office/drawing/2014/main" id="{04D997D1-7985-0E4E-0DF6-FBB46A00ADC3}"/>
                </a:ext>
              </a:extLst>
            </p:cNvPr>
            <p:cNvSpPr/>
            <p:nvPr/>
          </p:nvSpPr>
          <p:spPr>
            <a:xfrm>
              <a:off x="1481666" y="4375784"/>
              <a:ext cx="3108450" cy="163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23" name="Rectangle 22">
              <a:extLst>
                <a:ext uri="{FF2B5EF4-FFF2-40B4-BE49-F238E27FC236}">
                  <a16:creationId xmlns:a16="http://schemas.microsoft.com/office/drawing/2014/main" id="{D5EC795E-DA42-7664-01E4-7F8B5B8EC93E}"/>
                </a:ext>
              </a:extLst>
            </p:cNvPr>
            <p:cNvSpPr/>
            <p:nvPr/>
          </p:nvSpPr>
          <p:spPr>
            <a:xfrm>
              <a:off x="1500915" y="4941024"/>
              <a:ext cx="2310689" cy="163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26" name="Rectangle 25">
              <a:extLst>
                <a:ext uri="{FF2B5EF4-FFF2-40B4-BE49-F238E27FC236}">
                  <a16:creationId xmlns:a16="http://schemas.microsoft.com/office/drawing/2014/main" id="{B0EF2C05-96C2-99BA-B81C-F7EF2E659321}"/>
                </a:ext>
              </a:extLst>
            </p:cNvPr>
            <p:cNvSpPr/>
            <p:nvPr/>
          </p:nvSpPr>
          <p:spPr>
            <a:xfrm>
              <a:off x="1522554" y="3738235"/>
              <a:ext cx="625642" cy="2459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1100" dirty="0">
                <a:solidFill>
                  <a:schemeClr val="tx1"/>
                </a:solidFill>
              </a:endParaRPr>
            </a:p>
          </p:txBody>
        </p:sp>
        <p:sp>
          <p:nvSpPr>
            <p:cNvPr id="33" name="TextBox 32">
              <a:extLst>
                <a:ext uri="{FF2B5EF4-FFF2-40B4-BE49-F238E27FC236}">
                  <a16:creationId xmlns:a16="http://schemas.microsoft.com/office/drawing/2014/main" id="{02302C81-64CD-CB21-32E3-81AE5D238740}"/>
                </a:ext>
              </a:extLst>
            </p:cNvPr>
            <p:cNvSpPr txBox="1"/>
            <p:nvPr/>
          </p:nvSpPr>
          <p:spPr>
            <a:xfrm>
              <a:off x="1465429" y="6166086"/>
              <a:ext cx="1041917" cy="276999"/>
            </a:xfrm>
            <a:prstGeom prst="rect">
              <a:avLst/>
            </a:prstGeom>
            <a:noFill/>
          </p:spPr>
          <p:txBody>
            <a:bodyPr wrap="square" rtlCol="0">
              <a:spAutoFit/>
            </a:bodyPr>
            <a:lstStyle/>
            <a:p>
              <a:pPr algn="ctr"/>
              <a:r>
                <a:rPr lang="en-SG" sz="1200" b="1" dirty="0">
                  <a:latin typeface="3ds" panose="02000503020000020004" pitchFamily="2" charset="0"/>
                </a:rPr>
                <a:t>Home</a:t>
              </a:r>
            </a:p>
          </p:txBody>
        </p:sp>
        <p:sp>
          <p:nvSpPr>
            <p:cNvPr id="39" name="TextBox 38">
              <a:extLst>
                <a:ext uri="{FF2B5EF4-FFF2-40B4-BE49-F238E27FC236}">
                  <a16:creationId xmlns:a16="http://schemas.microsoft.com/office/drawing/2014/main" id="{4EB58DFE-5607-C6CF-9545-1EB59AEF7806}"/>
                </a:ext>
              </a:extLst>
            </p:cNvPr>
            <p:cNvSpPr txBox="1"/>
            <p:nvPr/>
          </p:nvSpPr>
          <p:spPr>
            <a:xfrm>
              <a:off x="3272969" y="6163737"/>
              <a:ext cx="1041917" cy="276999"/>
            </a:xfrm>
            <a:prstGeom prst="rect">
              <a:avLst/>
            </a:prstGeom>
            <a:noFill/>
          </p:spPr>
          <p:txBody>
            <a:bodyPr wrap="square" rtlCol="0">
              <a:spAutoFit/>
            </a:bodyPr>
            <a:lstStyle/>
            <a:p>
              <a:pPr algn="ctr"/>
              <a:r>
                <a:rPr lang="en-SG" sz="1200" dirty="0">
                  <a:latin typeface="3ds" panose="02000503020000020004" pitchFamily="2" charset="0"/>
                </a:rPr>
                <a:t>My Account</a:t>
              </a:r>
            </a:p>
          </p:txBody>
        </p:sp>
        <p:sp>
          <p:nvSpPr>
            <p:cNvPr id="40" name="TextBox 39">
              <a:extLst>
                <a:ext uri="{FF2B5EF4-FFF2-40B4-BE49-F238E27FC236}">
                  <a16:creationId xmlns:a16="http://schemas.microsoft.com/office/drawing/2014/main" id="{96618F39-C61B-C146-A7F6-0FB5A8C462C2}"/>
                </a:ext>
              </a:extLst>
            </p:cNvPr>
            <p:cNvSpPr txBox="1"/>
            <p:nvPr/>
          </p:nvSpPr>
          <p:spPr>
            <a:xfrm>
              <a:off x="1400551" y="1706996"/>
              <a:ext cx="1041917" cy="276999"/>
            </a:xfrm>
            <a:prstGeom prst="rect">
              <a:avLst/>
            </a:prstGeom>
            <a:noFill/>
          </p:spPr>
          <p:txBody>
            <a:bodyPr wrap="square" rtlCol="0">
              <a:spAutoFit/>
            </a:bodyPr>
            <a:lstStyle/>
            <a:p>
              <a:r>
                <a:rPr lang="en-SG" sz="1200" dirty="0">
                  <a:latin typeface="3ds" panose="02000503020000020004" pitchFamily="2" charset="0"/>
                </a:rPr>
                <a:t>Inbound</a:t>
              </a:r>
            </a:p>
          </p:txBody>
        </p:sp>
        <p:sp>
          <p:nvSpPr>
            <p:cNvPr id="41" name="TextBox 40">
              <a:extLst>
                <a:ext uri="{FF2B5EF4-FFF2-40B4-BE49-F238E27FC236}">
                  <a16:creationId xmlns:a16="http://schemas.microsoft.com/office/drawing/2014/main" id="{13F47147-B396-ED70-506F-D3DEDA360E3E}"/>
                </a:ext>
              </a:extLst>
            </p:cNvPr>
            <p:cNvSpPr txBox="1"/>
            <p:nvPr/>
          </p:nvSpPr>
          <p:spPr>
            <a:xfrm>
              <a:off x="1248094" y="2282259"/>
              <a:ext cx="1041917" cy="307777"/>
            </a:xfrm>
            <a:prstGeom prst="rect">
              <a:avLst/>
            </a:prstGeom>
            <a:noFill/>
          </p:spPr>
          <p:txBody>
            <a:bodyPr wrap="square" rtlCol="0">
              <a:spAutoFit/>
            </a:bodyPr>
            <a:lstStyle/>
            <a:p>
              <a:pPr algn="ctr"/>
              <a:r>
                <a:rPr lang="en-SG" sz="700" b="0" i="0" dirty="0">
                  <a:solidFill>
                    <a:srgbClr val="1F1F1F"/>
                  </a:solidFill>
                  <a:effectLst/>
                  <a:latin typeface="Google Sans"/>
                </a:rPr>
                <a:t>Pending receiving</a:t>
              </a:r>
            </a:p>
            <a:p>
              <a:pPr algn="ctr"/>
              <a:r>
                <a:rPr lang="en-SG" sz="700" b="0" i="0" dirty="0">
                  <a:solidFill>
                    <a:srgbClr val="1F1F1F"/>
                  </a:solidFill>
                  <a:effectLst/>
                  <a:latin typeface="Google Sans"/>
                </a:rPr>
                <a:t>note</a:t>
              </a:r>
              <a:endParaRPr lang="en-SG" sz="700" dirty="0">
                <a:latin typeface="3ds" panose="02000503020000020004" pitchFamily="2" charset="0"/>
              </a:endParaRPr>
            </a:p>
          </p:txBody>
        </p:sp>
        <p:sp>
          <p:nvSpPr>
            <p:cNvPr id="43" name="TextBox 42">
              <a:extLst>
                <a:ext uri="{FF2B5EF4-FFF2-40B4-BE49-F238E27FC236}">
                  <a16:creationId xmlns:a16="http://schemas.microsoft.com/office/drawing/2014/main" id="{43220153-FDAE-EC4A-9775-410BB9842A3F}"/>
                </a:ext>
              </a:extLst>
            </p:cNvPr>
            <p:cNvSpPr txBox="1"/>
            <p:nvPr/>
          </p:nvSpPr>
          <p:spPr>
            <a:xfrm>
              <a:off x="2105150" y="2282092"/>
              <a:ext cx="914457" cy="307777"/>
            </a:xfrm>
            <a:prstGeom prst="rect">
              <a:avLst/>
            </a:prstGeom>
            <a:noFill/>
          </p:spPr>
          <p:txBody>
            <a:bodyPr wrap="square" rtlCol="0">
              <a:spAutoFit/>
            </a:bodyPr>
            <a:lstStyle/>
            <a:p>
              <a:pPr algn="ctr"/>
              <a:r>
                <a:rPr lang="en-SG" sz="700" b="0" i="0" dirty="0">
                  <a:solidFill>
                    <a:srgbClr val="1F1F1F"/>
                  </a:solidFill>
                  <a:effectLst/>
                  <a:latin typeface="Google Sans"/>
                </a:rPr>
                <a:t>Receiving and counting</a:t>
              </a:r>
              <a:endParaRPr lang="en-SG" sz="600" dirty="0">
                <a:latin typeface="3ds" panose="02000503020000020004" pitchFamily="2" charset="0"/>
              </a:endParaRPr>
            </a:p>
          </p:txBody>
        </p:sp>
        <p:sp>
          <p:nvSpPr>
            <p:cNvPr id="44" name="TextBox 43">
              <a:extLst>
                <a:ext uri="{FF2B5EF4-FFF2-40B4-BE49-F238E27FC236}">
                  <a16:creationId xmlns:a16="http://schemas.microsoft.com/office/drawing/2014/main" id="{51C45D37-B780-5BF2-43E2-6F3FAA9EEFF0}"/>
                </a:ext>
              </a:extLst>
            </p:cNvPr>
            <p:cNvSpPr txBox="1"/>
            <p:nvPr/>
          </p:nvSpPr>
          <p:spPr>
            <a:xfrm>
              <a:off x="2832642" y="2280786"/>
              <a:ext cx="1041917" cy="307777"/>
            </a:xfrm>
            <a:prstGeom prst="rect">
              <a:avLst/>
            </a:prstGeom>
            <a:noFill/>
          </p:spPr>
          <p:txBody>
            <a:bodyPr wrap="square" rtlCol="0">
              <a:spAutoFit/>
            </a:bodyPr>
            <a:lstStyle/>
            <a:p>
              <a:pPr algn="ctr"/>
              <a:r>
                <a:rPr lang="en-SG" sz="700" b="0" i="0" dirty="0">
                  <a:solidFill>
                    <a:srgbClr val="1F1F1F"/>
                  </a:solidFill>
                  <a:effectLst/>
                  <a:latin typeface="Google Sans"/>
                </a:rPr>
                <a:t>Pending warehousing note</a:t>
              </a:r>
              <a:endParaRPr lang="en-SG" sz="600" dirty="0">
                <a:latin typeface="3ds" panose="02000503020000020004" pitchFamily="2" charset="0"/>
              </a:endParaRPr>
            </a:p>
          </p:txBody>
        </p:sp>
        <p:sp>
          <p:nvSpPr>
            <p:cNvPr id="45" name="TextBox 44">
              <a:extLst>
                <a:ext uri="{FF2B5EF4-FFF2-40B4-BE49-F238E27FC236}">
                  <a16:creationId xmlns:a16="http://schemas.microsoft.com/office/drawing/2014/main" id="{73E29276-76E8-42BB-3743-3823CE529084}"/>
                </a:ext>
              </a:extLst>
            </p:cNvPr>
            <p:cNvSpPr txBox="1"/>
            <p:nvPr/>
          </p:nvSpPr>
          <p:spPr>
            <a:xfrm>
              <a:off x="3634784" y="2279480"/>
              <a:ext cx="1041917" cy="200055"/>
            </a:xfrm>
            <a:prstGeom prst="rect">
              <a:avLst/>
            </a:prstGeom>
            <a:noFill/>
          </p:spPr>
          <p:txBody>
            <a:bodyPr wrap="square" rtlCol="0">
              <a:spAutoFit/>
            </a:bodyPr>
            <a:lstStyle/>
            <a:p>
              <a:pPr algn="ctr"/>
              <a:r>
                <a:rPr lang="en-SG" sz="700" dirty="0">
                  <a:solidFill>
                    <a:srgbClr val="1F1F1F"/>
                  </a:solidFill>
                  <a:latin typeface="Google Sans"/>
                </a:rPr>
                <a:t>W</a:t>
              </a:r>
              <a:r>
                <a:rPr lang="en-SG" sz="700" b="0" i="0" dirty="0">
                  <a:solidFill>
                    <a:srgbClr val="1F1F1F"/>
                  </a:solidFill>
                  <a:effectLst/>
                  <a:latin typeface="Google Sans"/>
                </a:rPr>
                <a:t>arehousing</a:t>
              </a:r>
              <a:endParaRPr lang="en-SG" sz="500" dirty="0">
                <a:latin typeface="3ds" panose="02000503020000020004" pitchFamily="2" charset="0"/>
              </a:endParaRPr>
            </a:p>
          </p:txBody>
        </p:sp>
        <p:sp>
          <p:nvSpPr>
            <p:cNvPr id="46" name="TextBox 45">
              <a:extLst>
                <a:ext uri="{FF2B5EF4-FFF2-40B4-BE49-F238E27FC236}">
                  <a16:creationId xmlns:a16="http://schemas.microsoft.com/office/drawing/2014/main" id="{53219503-955D-6530-42CA-9DDD79661DCC}"/>
                </a:ext>
              </a:extLst>
            </p:cNvPr>
            <p:cNvSpPr txBox="1"/>
            <p:nvPr/>
          </p:nvSpPr>
          <p:spPr>
            <a:xfrm>
              <a:off x="1384674" y="2732331"/>
              <a:ext cx="1041917" cy="276999"/>
            </a:xfrm>
            <a:prstGeom prst="rect">
              <a:avLst/>
            </a:prstGeom>
            <a:noFill/>
          </p:spPr>
          <p:txBody>
            <a:bodyPr wrap="square" rtlCol="0">
              <a:spAutoFit/>
            </a:bodyPr>
            <a:lstStyle/>
            <a:p>
              <a:r>
                <a:rPr lang="en-SG" sz="1200" dirty="0">
                  <a:latin typeface="3ds" panose="02000503020000020004" pitchFamily="2" charset="0"/>
                </a:rPr>
                <a:t>Outbound</a:t>
              </a:r>
            </a:p>
          </p:txBody>
        </p:sp>
        <p:sp>
          <p:nvSpPr>
            <p:cNvPr id="51" name="TextBox 50">
              <a:extLst>
                <a:ext uri="{FF2B5EF4-FFF2-40B4-BE49-F238E27FC236}">
                  <a16:creationId xmlns:a16="http://schemas.microsoft.com/office/drawing/2014/main" id="{60835212-B192-6861-74D2-09CBC587C95E}"/>
                </a:ext>
              </a:extLst>
            </p:cNvPr>
            <p:cNvSpPr txBox="1"/>
            <p:nvPr/>
          </p:nvSpPr>
          <p:spPr>
            <a:xfrm>
              <a:off x="1232217" y="3307594"/>
              <a:ext cx="1041917" cy="307777"/>
            </a:xfrm>
            <a:prstGeom prst="rect">
              <a:avLst/>
            </a:prstGeom>
            <a:noFill/>
          </p:spPr>
          <p:txBody>
            <a:bodyPr wrap="square" rtlCol="0">
              <a:spAutoFit/>
            </a:bodyPr>
            <a:lstStyle/>
            <a:p>
              <a:pPr algn="ctr"/>
              <a:r>
                <a:rPr lang="en-SG" sz="700" b="0" i="0" dirty="0">
                  <a:solidFill>
                    <a:srgbClr val="1F1F1F"/>
                  </a:solidFill>
                  <a:effectLst/>
                  <a:latin typeface="Google Sans"/>
                </a:rPr>
                <a:t>Pending pick</a:t>
              </a:r>
            </a:p>
            <a:p>
              <a:pPr algn="ctr"/>
              <a:r>
                <a:rPr lang="en-SG" sz="700" b="0" i="0" dirty="0">
                  <a:solidFill>
                    <a:srgbClr val="1F1F1F"/>
                  </a:solidFill>
                  <a:effectLst/>
                  <a:latin typeface="Google Sans"/>
                </a:rPr>
                <a:t>note</a:t>
              </a:r>
              <a:endParaRPr lang="en-SG" sz="700" dirty="0">
                <a:latin typeface="3ds" panose="02000503020000020004" pitchFamily="2" charset="0"/>
              </a:endParaRPr>
            </a:p>
          </p:txBody>
        </p:sp>
        <p:sp>
          <p:nvSpPr>
            <p:cNvPr id="52" name="TextBox 51">
              <a:extLst>
                <a:ext uri="{FF2B5EF4-FFF2-40B4-BE49-F238E27FC236}">
                  <a16:creationId xmlns:a16="http://schemas.microsoft.com/office/drawing/2014/main" id="{9F494EDF-8A70-4D06-7F62-9DB3B2FBC122}"/>
                </a:ext>
              </a:extLst>
            </p:cNvPr>
            <p:cNvSpPr txBox="1"/>
            <p:nvPr/>
          </p:nvSpPr>
          <p:spPr>
            <a:xfrm>
              <a:off x="2089273" y="3307427"/>
              <a:ext cx="914457" cy="200055"/>
            </a:xfrm>
            <a:prstGeom prst="rect">
              <a:avLst/>
            </a:prstGeom>
            <a:noFill/>
          </p:spPr>
          <p:txBody>
            <a:bodyPr wrap="square" rtlCol="0">
              <a:spAutoFit/>
            </a:bodyPr>
            <a:lstStyle/>
            <a:p>
              <a:pPr algn="ctr"/>
              <a:r>
                <a:rPr lang="en-SG" sz="700" b="0" i="0" dirty="0">
                  <a:solidFill>
                    <a:srgbClr val="1F1F1F"/>
                  </a:solidFill>
                  <a:effectLst/>
                  <a:latin typeface="Google Sans"/>
                </a:rPr>
                <a:t>Picking note</a:t>
              </a:r>
              <a:endParaRPr lang="en-SG" sz="600" dirty="0">
                <a:latin typeface="3ds" panose="02000503020000020004" pitchFamily="2" charset="0"/>
              </a:endParaRPr>
            </a:p>
          </p:txBody>
        </p:sp>
        <p:sp>
          <p:nvSpPr>
            <p:cNvPr id="53" name="TextBox 52">
              <a:extLst>
                <a:ext uri="{FF2B5EF4-FFF2-40B4-BE49-F238E27FC236}">
                  <a16:creationId xmlns:a16="http://schemas.microsoft.com/office/drawing/2014/main" id="{546963F3-3B73-52E1-0117-E07F8CF48265}"/>
                </a:ext>
              </a:extLst>
            </p:cNvPr>
            <p:cNvSpPr txBox="1"/>
            <p:nvPr/>
          </p:nvSpPr>
          <p:spPr>
            <a:xfrm>
              <a:off x="2816765" y="3306121"/>
              <a:ext cx="1041917" cy="307777"/>
            </a:xfrm>
            <a:prstGeom prst="rect">
              <a:avLst/>
            </a:prstGeom>
            <a:noFill/>
          </p:spPr>
          <p:txBody>
            <a:bodyPr wrap="square" rtlCol="0">
              <a:spAutoFit/>
            </a:bodyPr>
            <a:lstStyle/>
            <a:p>
              <a:pPr algn="ctr"/>
              <a:r>
                <a:rPr lang="en-SG" sz="700" b="0" i="0" dirty="0">
                  <a:solidFill>
                    <a:srgbClr val="1F1F1F"/>
                  </a:solidFill>
                  <a:effectLst/>
                  <a:latin typeface="Google Sans"/>
                </a:rPr>
                <a:t>Pending delivery</a:t>
              </a:r>
            </a:p>
            <a:p>
              <a:pPr algn="ctr"/>
              <a:r>
                <a:rPr lang="en-SG" sz="700" b="0" i="0" dirty="0">
                  <a:solidFill>
                    <a:srgbClr val="1F1F1F"/>
                  </a:solidFill>
                  <a:effectLst/>
                  <a:latin typeface="Google Sans"/>
                </a:rPr>
                <a:t>note</a:t>
              </a:r>
              <a:endParaRPr lang="en-SG" sz="600" dirty="0">
                <a:latin typeface="3ds" panose="02000503020000020004" pitchFamily="2" charset="0"/>
              </a:endParaRPr>
            </a:p>
          </p:txBody>
        </p:sp>
        <p:sp>
          <p:nvSpPr>
            <p:cNvPr id="55" name="TextBox 54">
              <a:extLst>
                <a:ext uri="{FF2B5EF4-FFF2-40B4-BE49-F238E27FC236}">
                  <a16:creationId xmlns:a16="http://schemas.microsoft.com/office/drawing/2014/main" id="{5A3D1A2C-EEE6-7B2B-2BFD-33CD9EAEA04E}"/>
                </a:ext>
              </a:extLst>
            </p:cNvPr>
            <p:cNvSpPr txBox="1"/>
            <p:nvPr/>
          </p:nvSpPr>
          <p:spPr>
            <a:xfrm>
              <a:off x="1400551" y="3744887"/>
              <a:ext cx="1294523" cy="276999"/>
            </a:xfrm>
            <a:prstGeom prst="rect">
              <a:avLst/>
            </a:prstGeom>
            <a:noFill/>
          </p:spPr>
          <p:txBody>
            <a:bodyPr wrap="square" rtlCol="0">
              <a:spAutoFit/>
            </a:bodyPr>
            <a:lstStyle/>
            <a:p>
              <a:r>
                <a:rPr lang="en-SG" sz="1200" dirty="0">
                  <a:latin typeface="3ds" panose="02000503020000020004" pitchFamily="2" charset="0"/>
                </a:rPr>
                <a:t>In Warehouse</a:t>
              </a:r>
            </a:p>
          </p:txBody>
        </p:sp>
        <p:sp>
          <p:nvSpPr>
            <p:cNvPr id="56" name="TextBox 55">
              <a:extLst>
                <a:ext uri="{FF2B5EF4-FFF2-40B4-BE49-F238E27FC236}">
                  <a16:creationId xmlns:a16="http://schemas.microsoft.com/office/drawing/2014/main" id="{3F71EC34-525F-960F-FA38-C4F3E05A29E2}"/>
                </a:ext>
              </a:extLst>
            </p:cNvPr>
            <p:cNvSpPr txBox="1"/>
            <p:nvPr/>
          </p:nvSpPr>
          <p:spPr>
            <a:xfrm>
              <a:off x="1248094" y="4320150"/>
              <a:ext cx="1041917" cy="307777"/>
            </a:xfrm>
            <a:prstGeom prst="rect">
              <a:avLst/>
            </a:prstGeom>
            <a:noFill/>
          </p:spPr>
          <p:txBody>
            <a:bodyPr wrap="square" rtlCol="0">
              <a:spAutoFit/>
            </a:bodyPr>
            <a:lstStyle/>
            <a:p>
              <a:pPr algn="ctr"/>
              <a:r>
                <a:rPr lang="en-SG" sz="700" b="0" i="0" dirty="0">
                  <a:solidFill>
                    <a:srgbClr val="1F1F1F"/>
                  </a:solidFill>
                  <a:effectLst/>
                  <a:latin typeface="Google Sans"/>
                </a:rPr>
                <a:t>Inventory check by location</a:t>
              </a:r>
              <a:endParaRPr lang="en-SG" sz="700" dirty="0">
                <a:latin typeface="3ds" panose="02000503020000020004" pitchFamily="2" charset="0"/>
              </a:endParaRPr>
            </a:p>
          </p:txBody>
        </p:sp>
        <p:sp>
          <p:nvSpPr>
            <p:cNvPr id="57" name="TextBox 56">
              <a:extLst>
                <a:ext uri="{FF2B5EF4-FFF2-40B4-BE49-F238E27FC236}">
                  <a16:creationId xmlns:a16="http://schemas.microsoft.com/office/drawing/2014/main" id="{AA4DD843-4968-8C3E-B47F-791CF358F585}"/>
                </a:ext>
              </a:extLst>
            </p:cNvPr>
            <p:cNvSpPr txBox="1"/>
            <p:nvPr/>
          </p:nvSpPr>
          <p:spPr>
            <a:xfrm>
              <a:off x="2105150" y="4319983"/>
              <a:ext cx="914457" cy="200055"/>
            </a:xfrm>
            <a:prstGeom prst="rect">
              <a:avLst/>
            </a:prstGeom>
            <a:noFill/>
          </p:spPr>
          <p:txBody>
            <a:bodyPr wrap="square" rtlCol="0">
              <a:spAutoFit/>
            </a:bodyPr>
            <a:lstStyle/>
            <a:p>
              <a:pPr algn="ctr"/>
              <a:r>
                <a:rPr lang="en-SG" sz="700" b="0" i="0" dirty="0">
                  <a:solidFill>
                    <a:srgbClr val="1F1F1F"/>
                  </a:solidFill>
                  <a:effectLst/>
                  <a:latin typeface="Google Sans"/>
                </a:rPr>
                <a:t>Location transfer</a:t>
              </a:r>
              <a:endParaRPr lang="en-SG" sz="600" dirty="0">
                <a:latin typeface="3ds" panose="02000503020000020004" pitchFamily="2" charset="0"/>
              </a:endParaRPr>
            </a:p>
          </p:txBody>
        </p:sp>
        <p:sp>
          <p:nvSpPr>
            <p:cNvPr id="58" name="TextBox 57">
              <a:extLst>
                <a:ext uri="{FF2B5EF4-FFF2-40B4-BE49-F238E27FC236}">
                  <a16:creationId xmlns:a16="http://schemas.microsoft.com/office/drawing/2014/main" id="{C49B255B-239E-A5F1-6602-E32055A09A3B}"/>
                </a:ext>
              </a:extLst>
            </p:cNvPr>
            <p:cNvSpPr txBox="1"/>
            <p:nvPr/>
          </p:nvSpPr>
          <p:spPr>
            <a:xfrm>
              <a:off x="2832642" y="4318677"/>
              <a:ext cx="1041917" cy="200055"/>
            </a:xfrm>
            <a:prstGeom prst="rect">
              <a:avLst/>
            </a:prstGeom>
            <a:noFill/>
          </p:spPr>
          <p:txBody>
            <a:bodyPr wrap="square" rtlCol="0">
              <a:spAutoFit/>
            </a:bodyPr>
            <a:lstStyle/>
            <a:p>
              <a:pPr algn="ctr"/>
              <a:r>
                <a:rPr lang="en-SG" sz="700" b="0" i="0" dirty="0">
                  <a:solidFill>
                    <a:srgbClr val="1F1F1F"/>
                  </a:solidFill>
                  <a:effectLst/>
                  <a:latin typeface="Google Sans"/>
                </a:rPr>
                <a:t>Inventory query</a:t>
              </a:r>
              <a:endParaRPr lang="en-SG" sz="600" dirty="0">
                <a:latin typeface="3ds" panose="02000503020000020004" pitchFamily="2" charset="0"/>
              </a:endParaRPr>
            </a:p>
          </p:txBody>
        </p:sp>
        <p:sp>
          <p:nvSpPr>
            <p:cNvPr id="59" name="TextBox 58">
              <a:extLst>
                <a:ext uri="{FF2B5EF4-FFF2-40B4-BE49-F238E27FC236}">
                  <a16:creationId xmlns:a16="http://schemas.microsoft.com/office/drawing/2014/main" id="{A15D76CE-B05E-29C3-8702-869606F0AA70}"/>
                </a:ext>
              </a:extLst>
            </p:cNvPr>
            <p:cNvSpPr txBox="1"/>
            <p:nvPr/>
          </p:nvSpPr>
          <p:spPr>
            <a:xfrm>
              <a:off x="3634784" y="4317371"/>
              <a:ext cx="1041917" cy="307777"/>
            </a:xfrm>
            <a:prstGeom prst="rect">
              <a:avLst/>
            </a:prstGeom>
            <a:noFill/>
          </p:spPr>
          <p:txBody>
            <a:bodyPr wrap="square" rtlCol="0">
              <a:spAutoFit/>
            </a:bodyPr>
            <a:lstStyle/>
            <a:p>
              <a:pPr algn="ctr"/>
              <a:r>
                <a:rPr lang="en-SG" sz="700" dirty="0">
                  <a:solidFill>
                    <a:srgbClr val="1F1F1F"/>
                  </a:solidFill>
                  <a:latin typeface="Google Sans"/>
                </a:rPr>
                <a:t>Inventory query by location</a:t>
              </a:r>
              <a:endParaRPr lang="en-SG" sz="500" dirty="0">
                <a:latin typeface="3ds" panose="02000503020000020004" pitchFamily="2" charset="0"/>
              </a:endParaRPr>
            </a:p>
          </p:txBody>
        </p:sp>
        <p:sp>
          <p:nvSpPr>
            <p:cNvPr id="60" name="TextBox 59">
              <a:extLst>
                <a:ext uri="{FF2B5EF4-FFF2-40B4-BE49-F238E27FC236}">
                  <a16:creationId xmlns:a16="http://schemas.microsoft.com/office/drawing/2014/main" id="{AADEB6EE-E746-2835-B3B5-62296311D357}"/>
                </a:ext>
              </a:extLst>
            </p:cNvPr>
            <p:cNvSpPr txBox="1"/>
            <p:nvPr/>
          </p:nvSpPr>
          <p:spPr>
            <a:xfrm>
              <a:off x="1232217" y="4933951"/>
              <a:ext cx="1041917" cy="307777"/>
            </a:xfrm>
            <a:prstGeom prst="rect">
              <a:avLst/>
            </a:prstGeom>
            <a:noFill/>
          </p:spPr>
          <p:txBody>
            <a:bodyPr wrap="square" rtlCol="0">
              <a:spAutoFit/>
            </a:bodyPr>
            <a:lstStyle/>
            <a:p>
              <a:pPr algn="ctr"/>
              <a:r>
                <a:rPr lang="en-SG" sz="700" b="0" i="0" dirty="0">
                  <a:solidFill>
                    <a:srgbClr val="1F1F1F"/>
                  </a:solidFill>
                  <a:effectLst/>
                  <a:latin typeface="Google Sans"/>
                </a:rPr>
                <a:t>Warehouse inventory check</a:t>
              </a:r>
              <a:endParaRPr lang="en-SG" sz="700" dirty="0">
                <a:latin typeface="3ds" panose="02000503020000020004" pitchFamily="2" charset="0"/>
              </a:endParaRPr>
            </a:p>
          </p:txBody>
        </p:sp>
        <p:sp>
          <p:nvSpPr>
            <p:cNvPr id="61" name="TextBox 60">
              <a:extLst>
                <a:ext uri="{FF2B5EF4-FFF2-40B4-BE49-F238E27FC236}">
                  <a16:creationId xmlns:a16="http://schemas.microsoft.com/office/drawing/2014/main" id="{D345508E-3CBA-4839-4C6C-4F7813AAEAA1}"/>
                </a:ext>
              </a:extLst>
            </p:cNvPr>
            <p:cNvSpPr txBox="1"/>
            <p:nvPr/>
          </p:nvSpPr>
          <p:spPr>
            <a:xfrm>
              <a:off x="2089273" y="4933784"/>
              <a:ext cx="914457" cy="307777"/>
            </a:xfrm>
            <a:prstGeom prst="rect">
              <a:avLst/>
            </a:prstGeom>
            <a:noFill/>
          </p:spPr>
          <p:txBody>
            <a:bodyPr wrap="square" rtlCol="0">
              <a:spAutoFit/>
            </a:bodyPr>
            <a:lstStyle/>
            <a:p>
              <a:pPr algn="ctr"/>
              <a:r>
                <a:rPr lang="en-SG" sz="700" b="0" i="0" dirty="0">
                  <a:solidFill>
                    <a:srgbClr val="1F1F1F"/>
                  </a:solidFill>
                  <a:effectLst/>
                  <a:latin typeface="Google Sans"/>
                </a:rPr>
                <a:t>Inventory inspection request</a:t>
              </a:r>
              <a:endParaRPr lang="en-SG" sz="600" dirty="0">
                <a:latin typeface="3ds" panose="02000503020000020004" pitchFamily="2" charset="0"/>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 y="-3175"/>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sym typeface="+mn-ea"/>
              </a:rPr>
              <a:t>Function</a:t>
            </a:r>
            <a:endParaRPr lang="zh-CN" altLang="en-US" sz="2200" b="1" dirty="0">
              <a:solidFill>
                <a:srgbClr val="005DA2"/>
              </a:solidFill>
              <a:latin typeface="阿里巴巴普惠体 2.0 55 Regular" panose="00020600040101010101" charset="-122"/>
              <a:ea typeface="阿里巴巴普惠体 2.0 55 Regular" panose="00020600040101010101" charset="-122"/>
            </a:endParaRP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6"/>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7"/>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4</a:t>
            </a:fld>
            <a:r>
              <a:rPr lang="zh-CN" altLang="en-US" b="0" dirty="0">
                <a:solidFill>
                  <a:srgbClr val="005DA2"/>
                </a:solidFill>
                <a:latin typeface="阿里巴巴普惠体 2.0 45 Light" panose="00020600040101010101" charset="-122"/>
                <a:ea typeface="阿里巴巴普惠体 2.0 45 Light" panose="00020600040101010101" charset="-122"/>
              </a:rPr>
              <a:t>5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55650" y="1231682"/>
            <a:ext cx="8674100" cy="4801314"/>
          </a:xfrm>
          <a:prstGeom prst="rect">
            <a:avLst/>
          </a:prstGeom>
          <a:noFill/>
        </p:spPr>
        <p:txBody>
          <a:bodyPr wrap="square" rtlCol="0">
            <a:spAutoFit/>
          </a:bodyPr>
          <a:lstStyle/>
          <a:p>
            <a:pPr marL="285750" indent="-285750">
              <a:buFont typeface="Wingdings" panose="05000000000000000000" charset="0"/>
              <a:buChar char="Ø"/>
            </a:pPr>
            <a:r>
              <a:rPr lang="en-SG" altLang="zh-CN" dirty="0"/>
              <a:t>B</a:t>
            </a:r>
            <a:r>
              <a:rPr lang="zh-CN" altLang="en-US" dirty="0"/>
              <a:t>y barcode, label management</a:t>
            </a:r>
          </a:p>
          <a:p>
            <a:pPr marL="285750" indent="-285750">
              <a:buFont typeface="Wingdings" panose="05000000000000000000" charset="0"/>
              <a:buChar char="Ø"/>
            </a:pPr>
            <a:endParaRPr lang="zh-CN" altLang="en-US" dirty="0"/>
          </a:p>
          <a:p>
            <a:pPr marL="285750" indent="-285750">
              <a:buFont typeface="Wingdings" panose="05000000000000000000" charset="0"/>
              <a:buChar char="Ø"/>
            </a:pPr>
            <a:r>
              <a:rPr lang="en-SG" altLang="zh-CN" dirty="0"/>
              <a:t>C</a:t>
            </a:r>
            <a:r>
              <a:rPr lang="zh-CN" altLang="en-US" dirty="0"/>
              <a:t>ustomized shelving strategy, picking strategy, intelligent recommendation of cargo space.</a:t>
            </a:r>
          </a:p>
          <a:p>
            <a:pPr marL="285750" indent="-285750">
              <a:buFont typeface="Wingdings" panose="05000000000000000000" charset="0"/>
              <a:buChar char="Ø"/>
            </a:pPr>
            <a:endParaRPr lang="zh-CN" altLang="en-US" dirty="0"/>
          </a:p>
          <a:p>
            <a:pPr marL="285750" indent="-285750">
              <a:buFont typeface="Wingdings" panose="05000000000000000000" charset="0"/>
              <a:buChar char="Ø"/>
            </a:pPr>
            <a:r>
              <a:rPr lang="en-SG" altLang="zh-CN" dirty="0"/>
              <a:t>B</a:t>
            </a:r>
            <a:r>
              <a:rPr lang="zh-CN" altLang="en-US" dirty="0"/>
              <a:t>atch and serial number management</a:t>
            </a:r>
          </a:p>
          <a:p>
            <a:pPr marL="285750" indent="-285750">
              <a:buFont typeface="Wingdings" panose="05000000000000000000" charset="0"/>
              <a:buChar char="Ø"/>
            </a:pPr>
            <a:endParaRPr lang="zh-CN" altLang="en-US" dirty="0"/>
          </a:p>
          <a:p>
            <a:pPr marL="285750" indent="-285750">
              <a:buFont typeface="Wingdings" panose="05000000000000000000" charset="0"/>
              <a:buChar char="Ø"/>
            </a:pPr>
            <a:r>
              <a:rPr lang="en-SG" altLang="zh-CN" dirty="0"/>
              <a:t>W</a:t>
            </a:r>
            <a:r>
              <a:rPr lang="zh-CN" altLang="en-US" dirty="0"/>
              <a:t>arehouse material expiration date management, expiration date warning reminder</a:t>
            </a:r>
          </a:p>
          <a:p>
            <a:pPr marL="285750" indent="-285750">
              <a:buFont typeface="Wingdings" panose="05000000000000000000" charset="0"/>
              <a:buChar char="Ø"/>
            </a:pPr>
            <a:endParaRPr lang="zh-CN" altLang="en-US" dirty="0"/>
          </a:p>
          <a:p>
            <a:pPr marL="285750" indent="-285750">
              <a:buFont typeface="Wingdings" panose="05000000000000000000" charset="0"/>
              <a:buChar char="Ø"/>
            </a:pPr>
            <a:r>
              <a:rPr lang="en-SG" altLang="zh-CN" dirty="0"/>
              <a:t>P</a:t>
            </a:r>
            <a:r>
              <a:rPr lang="zh-CN" altLang="en-US" dirty="0"/>
              <a:t>allet and box management</a:t>
            </a:r>
          </a:p>
          <a:p>
            <a:pPr marL="285750" indent="-285750">
              <a:buFont typeface="Wingdings" panose="05000000000000000000" charset="0"/>
              <a:buChar char="Ø"/>
            </a:pPr>
            <a:endParaRPr lang="zh-CN" altLang="en-US" dirty="0"/>
          </a:p>
          <a:p>
            <a:pPr marL="285750" indent="-285750">
              <a:buFont typeface="Wingdings" panose="05000000000000000000" charset="0"/>
              <a:buChar char="Ø"/>
            </a:pPr>
            <a:r>
              <a:rPr lang="en-SG" altLang="zh-CN" dirty="0"/>
              <a:t>M</a:t>
            </a:r>
            <a:r>
              <a:rPr lang="zh-CN" altLang="en-US" dirty="0"/>
              <a:t>anagement by bay area</a:t>
            </a:r>
          </a:p>
          <a:p>
            <a:pPr marL="285750" indent="-285750">
              <a:buFont typeface="Wingdings" panose="05000000000000000000" charset="0"/>
              <a:buChar char="Ø"/>
            </a:pPr>
            <a:endParaRPr lang="zh-CN" altLang="en-US" dirty="0"/>
          </a:p>
          <a:p>
            <a:pPr marL="285750" indent="-285750">
              <a:buFont typeface="Wingdings" panose="05000000000000000000" charset="0"/>
              <a:buChar char="Ø"/>
            </a:pPr>
            <a:r>
              <a:rPr lang="en-SG" altLang="zh-CN" dirty="0"/>
              <a:t>M</a:t>
            </a:r>
            <a:r>
              <a:rPr lang="zh-CN" altLang="en-US" dirty="0"/>
              <a:t>anual and intelligent warehouse operations</a:t>
            </a:r>
            <a:endParaRPr lang="en-US" altLang="zh-CN" dirty="0"/>
          </a:p>
          <a:p>
            <a:endParaRPr lang="zh-CN" altLang="en-US" dirty="0"/>
          </a:p>
          <a:p>
            <a:pPr marL="285750" indent="-285750">
              <a:buFont typeface="Wingdings" panose="05000000000000000000" charset="0"/>
              <a:buChar char="Ø"/>
            </a:pPr>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 y="-3175"/>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7"/>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8"/>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5</a:t>
            </a:fld>
            <a:r>
              <a:rPr lang="zh-CN" altLang="en-US" b="0" dirty="0">
                <a:solidFill>
                  <a:srgbClr val="005DA2"/>
                </a:solidFill>
                <a:latin typeface="阿里巴巴普惠体 2.0 45 Light" panose="00020600040101010101" charset="-122"/>
                <a:ea typeface="阿里巴巴普惠体 2.0 45 Light" panose="00020600040101010101" charset="-122"/>
              </a:rPr>
              <a:t>6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769937"/>
            <a:ext cx="7005320" cy="558165"/>
          </a:xfrm>
          <a:prstGeom prst="rect">
            <a:avLst/>
          </a:prstGeom>
          <a:noFill/>
        </p:spPr>
        <p:txBody>
          <a:bodyPr wrap="square" rtlCol="0">
            <a:noAutofit/>
          </a:bodyPr>
          <a:lstStyle/>
          <a:p>
            <a:pPr algn="l"/>
            <a:r>
              <a:rPr lang="en-SG" altLang="zh-CN" sz="2400" b="1" dirty="0"/>
              <a:t>Putting </a:t>
            </a:r>
            <a:r>
              <a:rPr lang="zh-CN" altLang="en-US" sz="2400" b="1" dirty="0"/>
              <a:t>on the shelf and into storage</a:t>
            </a:r>
          </a:p>
        </p:txBody>
      </p:sp>
      <p:sp>
        <p:nvSpPr>
          <p:cNvPr id="7" name="文本框 6"/>
          <p:cNvSpPr txBox="1"/>
          <p:nvPr>
            <p:custDataLst>
              <p:tags r:id="rId6"/>
            </p:custDataLst>
          </p:nvPr>
        </p:nvSpPr>
        <p:spPr>
          <a:xfrm>
            <a:off x="858520" y="1229359"/>
            <a:ext cx="10309225" cy="1066165"/>
          </a:xfrm>
          <a:prstGeom prst="rect">
            <a:avLst/>
          </a:prstGeom>
          <a:noFill/>
        </p:spPr>
        <p:txBody>
          <a:bodyPr wrap="square" rtlCol="0">
            <a:noAutofit/>
          </a:bodyPr>
          <a:lstStyle/>
          <a:p>
            <a:pPr marL="285750" indent="-285750">
              <a:buFont typeface="Wingdings" panose="05000000000000000000" charset="0"/>
              <a:buChar char="ü"/>
            </a:pPr>
            <a:r>
              <a:rPr lang="zh-CN" altLang="en-US" sz="1800" dirty="0">
                <a:solidFill>
                  <a:schemeClr val="accent1">
                    <a:lumMod val="75000"/>
                  </a:schemeClr>
                </a:solidFill>
              </a:rPr>
              <a:t>Receiving and counting </a:t>
            </a:r>
            <a:r>
              <a:rPr lang="zh-CN" altLang="en-US" sz="1400" dirty="0">
                <a:solidFill>
                  <a:schemeClr val="tx1"/>
                </a:solidFill>
              </a:rPr>
              <a:t>Warehouse arrivals, physical counting of arrivals</a:t>
            </a:r>
          </a:p>
          <a:p>
            <a:pPr marL="285750" indent="-285750">
              <a:buFont typeface="Wingdings" panose="05000000000000000000" charset="0"/>
              <a:buChar char="ü"/>
            </a:pPr>
            <a:r>
              <a:rPr lang="zh-CN" altLang="en-US" sz="1800" dirty="0">
                <a:solidFill>
                  <a:schemeClr val="accent1">
                    <a:lumMod val="75000"/>
                  </a:schemeClr>
                </a:solidFill>
              </a:rPr>
              <a:t>Label Printing </a:t>
            </a:r>
            <a:r>
              <a:rPr lang="zh-CN" altLang="en-US" sz="1400" dirty="0">
                <a:solidFill>
                  <a:schemeClr val="tx1"/>
                </a:solidFill>
              </a:rPr>
              <a:t>Arrival is complete and material labels are printed</a:t>
            </a:r>
          </a:p>
          <a:p>
            <a:pPr marL="285750" indent="-285750">
              <a:buFont typeface="Wingdings" panose="05000000000000000000" charset="0"/>
              <a:buChar char="ü"/>
            </a:pPr>
            <a:r>
              <a:rPr lang="zh-CN" altLang="en-US" sz="1800" dirty="0">
                <a:solidFill>
                  <a:schemeClr val="accent1">
                    <a:lumMod val="75000"/>
                  </a:schemeClr>
                </a:solidFill>
              </a:rPr>
              <a:t>Inventory materials </a:t>
            </a:r>
            <a:r>
              <a:rPr lang="zh-CN" altLang="en-US" sz="1400" dirty="0"/>
              <a:t>According to the shelving strategy, recommend the appropriate storage space, scanning labels into the warehouse operation.</a:t>
            </a:r>
            <a:endParaRPr lang="zh-CN" altLang="en-US" sz="1800" dirty="0">
              <a:solidFill>
                <a:schemeClr val="accent1">
                  <a:lumMod val="75000"/>
                </a:schemeClr>
              </a:solidFill>
            </a:endParaRPr>
          </a:p>
          <a:p>
            <a:r>
              <a:rPr lang="en-US" altLang="zh-CN" sz="1800" dirty="0">
                <a:solidFill>
                  <a:schemeClr val="accent1">
                    <a:lumMod val="75000"/>
                  </a:schemeClr>
                </a:solidFill>
              </a:rPr>
              <a:t> </a:t>
            </a:r>
          </a:p>
          <a:p>
            <a:endParaRPr lang="en-US" altLang="zh-CN" sz="1800" dirty="0">
              <a:solidFill>
                <a:schemeClr val="accent1">
                  <a:lumMod val="75000"/>
                </a:schemeClr>
              </a:solidFill>
            </a:endParaRPr>
          </a:p>
          <a:p>
            <a:r>
              <a:rPr lang="en-US" altLang="zh-CN" sz="1800" dirty="0">
                <a:solidFill>
                  <a:schemeClr val="accent1">
                    <a:lumMod val="75000"/>
                  </a:schemeClr>
                </a:solidFill>
              </a:rPr>
              <a:t> </a:t>
            </a:r>
            <a:r>
              <a:rPr lang="en-US" altLang="zh-CN" sz="1600" dirty="0">
                <a:solidFill>
                  <a:schemeClr val="accent1">
                    <a:lumMod val="75000"/>
                  </a:schemeClr>
                </a:solidFill>
              </a:rPr>
              <a:t>   </a:t>
            </a:r>
            <a:endParaRPr lang="zh-CN" altLang="en-US" sz="1600" dirty="0">
              <a:solidFill>
                <a:schemeClr val="accent1">
                  <a:lumMod val="75000"/>
                </a:schemeClr>
              </a:solidFill>
            </a:endParaRPr>
          </a:p>
          <a:p>
            <a:endParaRPr lang="zh-CN" altLang="en-US" sz="1600" dirty="0">
              <a:solidFill>
                <a:schemeClr val="accent1">
                  <a:lumMod val="75000"/>
                </a:schemeClr>
              </a:solidFill>
            </a:endParaRPr>
          </a:p>
          <a:p>
            <a:endParaRPr lang="zh-CN" altLang="en-US" sz="1600" dirty="0"/>
          </a:p>
          <a:p>
            <a:endParaRPr lang="zh-CN" altLang="en-US" sz="1600" dirty="0"/>
          </a:p>
          <a:p>
            <a:endParaRPr lang="zh-CN" altLang="en-US" sz="1600" dirty="0"/>
          </a:p>
          <a:p>
            <a:endParaRPr lang="zh-CN" altLang="en-US" sz="1600" dirty="0"/>
          </a:p>
          <a:p>
            <a:endParaRPr lang="zh-CN" altLang="en-US" sz="1600" dirty="0"/>
          </a:p>
        </p:txBody>
      </p:sp>
      <p:pic>
        <p:nvPicPr>
          <p:cNvPr id="2" name="图片 1"/>
          <p:cNvPicPr>
            <a:picLocks noChangeAspect="1"/>
          </p:cNvPicPr>
          <p:nvPr/>
        </p:nvPicPr>
        <p:blipFill>
          <a:blip r:embed="rId11"/>
          <a:stretch>
            <a:fillRect/>
          </a:stretch>
        </p:blipFill>
        <p:spPr>
          <a:xfrm>
            <a:off x="1242060" y="2454275"/>
            <a:ext cx="2194560" cy="3810000"/>
          </a:xfrm>
          <a:prstGeom prst="rect">
            <a:avLst/>
          </a:prstGeom>
        </p:spPr>
      </p:pic>
      <p:pic>
        <p:nvPicPr>
          <p:cNvPr id="9" name="图片 8"/>
          <p:cNvPicPr>
            <a:picLocks noChangeAspect="1"/>
          </p:cNvPicPr>
          <p:nvPr/>
        </p:nvPicPr>
        <p:blipFill>
          <a:blip r:embed="rId12"/>
          <a:stretch>
            <a:fillRect/>
          </a:stretch>
        </p:blipFill>
        <p:spPr>
          <a:xfrm>
            <a:off x="4308475" y="2454275"/>
            <a:ext cx="2215515" cy="382524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0" y="-3175"/>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7"/>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8"/>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6</a:t>
            </a:fld>
            <a:r>
              <a:rPr lang="zh-CN" altLang="en-US" b="0" dirty="0">
                <a:solidFill>
                  <a:srgbClr val="005DA2"/>
                </a:solidFill>
                <a:latin typeface="阿里巴巴普惠体 2.0 45 Light" panose="00020600040101010101" charset="-122"/>
                <a:ea typeface="阿里巴巴普惠体 2.0 45 Light" panose="00020600040101010101" charset="-122"/>
              </a:rPr>
              <a:t>7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817880"/>
            <a:ext cx="4319872" cy="558165"/>
          </a:xfrm>
          <a:prstGeom prst="rect">
            <a:avLst/>
          </a:prstGeom>
          <a:noFill/>
        </p:spPr>
        <p:txBody>
          <a:bodyPr wrap="square" rtlCol="0">
            <a:noAutofit/>
          </a:bodyPr>
          <a:lstStyle/>
          <a:p>
            <a:pPr algn="l"/>
            <a:r>
              <a:rPr lang="zh-CN" altLang="en-US" sz="2400" b="1" dirty="0"/>
              <a:t>Shelving Strategy</a:t>
            </a:r>
          </a:p>
        </p:txBody>
      </p:sp>
      <p:sp>
        <p:nvSpPr>
          <p:cNvPr id="7" name="文本框 6"/>
          <p:cNvSpPr txBox="1"/>
          <p:nvPr>
            <p:custDataLst>
              <p:tags r:id="rId6"/>
            </p:custDataLst>
          </p:nvPr>
        </p:nvSpPr>
        <p:spPr>
          <a:xfrm>
            <a:off x="858520" y="1616710"/>
            <a:ext cx="10313035" cy="3865245"/>
          </a:xfrm>
          <a:prstGeom prst="rect">
            <a:avLst/>
          </a:prstGeom>
          <a:noFill/>
        </p:spPr>
        <p:txBody>
          <a:bodyPr wrap="square" rtlCol="0">
            <a:noAutofit/>
          </a:bodyPr>
          <a:lstStyle/>
          <a:p>
            <a:r>
              <a:rPr lang="en-US" altLang="zh-CN" dirty="0">
                <a:solidFill>
                  <a:schemeClr val="accent1">
                    <a:lumMod val="75000"/>
                  </a:schemeClr>
                </a:solidFill>
                <a:sym typeface="+mn-ea"/>
              </a:rPr>
              <a:t>1</a:t>
            </a:r>
            <a:r>
              <a:rPr lang="zh-CN" altLang="en-US" dirty="0">
                <a:solidFill>
                  <a:schemeClr val="accent1">
                    <a:lumMod val="75000"/>
                  </a:schemeClr>
                </a:solidFill>
                <a:sym typeface="+mn-ea"/>
              </a:rPr>
              <a:t>. The principle of first down, then up</a:t>
            </a:r>
          </a:p>
          <a:p>
            <a:endParaRPr lang="en-SG" altLang="zh-CN" sz="1600" dirty="0">
              <a:sym typeface="+mn-ea"/>
            </a:endParaRPr>
          </a:p>
          <a:p>
            <a:r>
              <a:rPr lang="zh-CN" altLang="en-US" sz="1600" dirty="0">
                <a:sym typeface="+mn-ea"/>
              </a:rPr>
              <a:t>Distinguish by the level of the cargo space, prioritize the recommendation of the lower level of the cargo space that meets the conditions.</a:t>
            </a:r>
          </a:p>
          <a:p>
            <a:endParaRPr lang="zh-CN" altLang="en-US" sz="1400" dirty="0">
              <a:sym typeface="+mn-ea"/>
            </a:endParaRPr>
          </a:p>
          <a:p>
            <a:endParaRPr lang="zh-CN" altLang="en-US" sz="1400" dirty="0">
              <a:sym typeface="+mn-ea"/>
            </a:endParaRPr>
          </a:p>
          <a:p>
            <a:pPr algn="l">
              <a:buClrTx/>
              <a:buSzTx/>
              <a:buFontTx/>
            </a:pPr>
            <a:r>
              <a:rPr lang="en-US" altLang="zh-CN" sz="1800" dirty="0">
                <a:solidFill>
                  <a:schemeClr val="accent1">
                    <a:lumMod val="75000"/>
                  </a:schemeClr>
                </a:solidFill>
                <a:sym typeface="+mn-ea"/>
              </a:rPr>
              <a:t>2. Quantity close to the principle of cargo space</a:t>
            </a:r>
          </a:p>
          <a:p>
            <a:pPr algn="l">
              <a:buClrTx/>
              <a:buSzTx/>
              <a:buFontTx/>
            </a:pPr>
            <a:endParaRPr lang="en-SG" altLang="zh-CN" sz="1600" dirty="0">
              <a:sym typeface="+mn-ea"/>
            </a:endParaRPr>
          </a:p>
          <a:p>
            <a:pPr algn="l">
              <a:buClrTx/>
              <a:buSzTx/>
              <a:buFontTx/>
            </a:pPr>
            <a:r>
              <a:rPr lang="zh-CN" altLang="en-US" sz="1600" dirty="0">
                <a:sym typeface="+mn-ea"/>
              </a:rPr>
              <a:t>Prioritize the recommended space availability, the space closest to the number of goods on the shelves.</a:t>
            </a:r>
          </a:p>
          <a:p>
            <a:pPr algn="l">
              <a:buClrTx/>
              <a:buSzTx/>
              <a:buFontTx/>
            </a:pPr>
            <a:endParaRPr lang="en-US" altLang="zh-CN" sz="1600" dirty="0">
              <a:solidFill>
                <a:schemeClr val="accent1">
                  <a:lumMod val="75000"/>
                </a:schemeClr>
              </a:solidFill>
              <a:sym typeface="+mn-ea"/>
            </a:endParaRPr>
          </a:p>
          <a:p>
            <a:pPr algn="l">
              <a:buClrTx/>
              <a:buSzTx/>
              <a:buFontTx/>
            </a:pPr>
            <a:endParaRPr lang="en-US" altLang="zh-CN" sz="1600" dirty="0">
              <a:solidFill>
                <a:schemeClr val="accent1">
                  <a:lumMod val="75000"/>
                </a:schemeClr>
              </a:solidFill>
              <a:sym typeface="+mn-ea"/>
            </a:endParaRPr>
          </a:p>
          <a:p>
            <a:pPr algn="l">
              <a:buClrTx/>
              <a:buSzTx/>
              <a:buFontTx/>
            </a:pPr>
            <a:r>
              <a:rPr lang="en-US" altLang="zh-CN" sz="1800" dirty="0">
                <a:solidFill>
                  <a:schemeClr val="accent1">
                    <a:lumMod val="75000"/>
                  </a:schemeClr>
                </a:solidFill>
                <a:sym typeface="+mn-ea"/>
              </a:rPr>
              <a:t>3. Principle of concentration of similar materials</a:t>
            </a:r>
          </a:p>
          <a:p>
            <a:endParaRPr lang="en-SG" altLang="zh-CN" sz="1600" dirty="0">
              <a:sym typeface="+mn-ea"/>
            </a:endParaRPr>
          </a:p>
          <a:p>
            <a:r>
              <a:rPr lang="zh-CN" altLang="en-US" sz="1600" dirty="0">
                <a:sym typeface="+mn-ea"/>
              </a:rPr>
              <a:t>Identical materials are shelved in the same bays.</a:t>
            </a:r>
            <a:endParaRPr lang="zh-CN" altLang="en-US" sz="1400" dirty="0">
              <a:solidFill>
                <a:schemeClr val="accent1">
                  <a:lumMod val="75000"/>
                </a:schemeClr>
              </a:solidFill>
              <a:sym typeface="+mn-ea"/>
            </a:endParaRPr>
          </a:p>
          <a:p>
            <a:endParaRPr lang="zh-CN" altLang="en-US" sz="1400" dirty="0">
              <a:solidFill>
                <a:schemeClr val="accent1">
                  <a:lumMod val="75000"/>
                </a:schemeClr>
              </a:solidFill>
              <a:sym typeface="+mn-ea"/>
            </a:endParaRPr>
          </a:p>
          <a:p>
            <a:endParaRPr lang="zh-CN" altLang="en-US" sz="1600" dirty="0">
              <a:solidFill>
                <a:schemeClr val="accent1">
                  <a:lumMod val="75000"/>
                </a:schemeClr>
              </a:solidFill>
            </a:endParaRPr>
          </a:p>
          <a:p>
            <a:endParaRPr lang="zh-CN" altLang="en-US" sz="1600" dirty="0"/>
          </a:p>
          <a:p>
            <a:endParaRPr lang="zh-CN" altLang="en-US" sz="1600" dirty="0"/>
          </a:p>
          <a:p>
            <a:endParaRPr lang="zh-CN" altLang="en-US" sz="1600" dirty="0"/>
          </a:p>
          <a:p>
            <a:endParaRPr lang="zh-CN" altLang="en-US" sz="1600" dirty="0"/>
          </a:p>
          <a:p>
            <a:endParaRPr lang="zh-CN" altLang="en-US" sz="16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 y="-3175"/>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7"/>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8"/>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7</a:t>
            </a:fld>
            <a:r>
              <a:rPr lang="zh-CN" altLang="en-US" b="0" dirty="0">
                <a:solidFill>
                  <a:srgbClr val="005DA2"/>
                </a:solidFill>
                <a:latin typeface="阿里巴巴普惠体 2.0 45 Light" panose="00020600040101010101" charset="-122"/>
                <a:ea typeface="阿里巴巴普惠体 2.0 45 Light" panose="00020600040101010101" charset="-122"/>
              </a:rPr>
              <a:t>8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838534"/>
            <a:ext cx="7878211" cy="558165"/>
          </a:xfrm>
          <a:prstGeom prst="rect">
            <a:avLst/>
          </a:prstGeom>
          <a:noFill/>
        </p:spPr>
        <p:txBody>
          <a:bodyPr wrap="square" rtlCol="0">
            <a:noAutofit/>
          </a:bodyPr>
          <a:lstStyle/>
          <a:p>
            <a:r>
              <a:rPr lang="zh-CN" altLang="en-US" sz="2400" b="1" dirty="0"/>
              <a:t>Tak</a:t>
            </a:r>
            <a:r>
              <a:rPr lang="en-SG" altLang="zh-CN" sz="2400" b="1" dirty="0" err="1"/>
              <a:t>ing</a:t>
            </a:r>
            <a:r>
              <a:rPr lang="en-SG" altLang="zh-CN" sz="2400" b="1" dirty="0"/>
              <a:t> </a:t>
            </a:r>
            <a:r>
              <a:rPr lang="zh-CN" altLang="en-US" sz="2400" b="1" dirty="0"/>
              <a:t>Off The Shelf And Out Of Storage</a:t>
            </a:r>
          </a:p>
        </p:txBody>
      </p:sp>
      <p:sp>
        <p:nvSpPr>
          <p:cNvPr id="7" name="文本框 6"/>
          <p:cNvSpPr txBox="1"/>
          <p:nvPr/>
        </p:nvSpPr>
        <p:spPr>
          <a:xfrm>
            <a:off x="755650" y="1690370"/>
            <a:ext cx="10538460" cy="4279900"/>
          </a:xfrm>
          <a:prstGeom prst="rect">
            <a:avLst/>
          </a:prstGeom>
          <a:noFill/>
        </p:spPr>
        <p:txBody>
          <a:bodyPr wrap="square" rtlCol="0">
            <a:noAutofit/>
          </a:bodyPr>
          <a:lstStyle/>
          <a:p>
            <a:endParaRPr lang="zh-CN" altLang="en-US" sz="1600"/>
          </a:p>
        </p:txBody>
      </p:sp>
      <p:sp>
        <p:nvSpPr>
          <p:cNvPr id="2" name="文本框 1"/>
          <p:cNvSpPr txBox="1"/>
          <p:nvPr>
            <p:custDataLst>
              <p:tags r:id="rId6"/>
            </p:custDataLst>
          </p:nvPr>
        </p:nvSpPr>
        <p:spPr>
          <a:xfrm>
            <a:off x="897890" y="1320466"/>
            <a:ext cx="10309225" cy="1038225"/>
          </a:xfrm>
          <a:prstGeom prst="rect">
            <a:avLst/>
          </a:prstGeom>
          <a:noFill/>
        </p:spPr>
        <p:txBody>
          <a:bodyPr wrap="square" rtlCol="0">
            <a:noAutofit/>
          </a:bodyPr>
          <a:lstStyle/>
          <a:p>
            <a:pPr marL="285750" indent="-285750">
              <a:buFont typeface="Wingdings" panose="05000000000000000000" charset="0"/>
              <a:buChar char="ü"/>
            </a:pPr>
            <a:r>
              <a:rPr lang="zh-CN" altLang="en-US" sz="1800" dirty="0">
                <a:solidFill>
                  <a:schemeClr val="accent1">
                    <a:lumMod val="75000"/>
                  </a:schemeClr>
                </a:solidFill>
              </a:rPr>
              <a:t>Picking operation Picks </a:t>
            </a:r>
            <a:r>
              <a:rPr lang="zh-CN" altLang="en-US" sz="1400" dirty="0"/>
              <a:t>materials for outbound storage according to the picking strategy.</a:t>
            </a:r>
            <a:endParaRPr lang="zh-CN" altLang="en-US" sz="1400" dirty="0">
              <a:solidFill>
                <a:schemeClr val="tx1"/>
              </a:solidFill>
            </a:endParaRPr>
          </a:p>
          <a:p>
            <a:pPr marL="285750" indent="-285750">
              <a:buFont typeface="Wingdings" panose="05000000000000000000" charset="0"/>
              <a:buChar char="ü"/>
            </a:pPr>
            <a:r>
              <a:rPr lang="zh-CN" altLang="en-US" sz="1800" dirty="0">
                <a:solidFill>
                  <a:schemeClr val="accent1">
                    <a:lumMod val="75000"/>
                  </a:schemeClr>
                </a:solidFill>
              </a:rPr>
              <a:t>Picking Completion </a:t>
            </a:r>
            <a:r>
              <a:rPr lang="zh-CN" altLang="en-US" sz="1400" dirty="0">
                <a:solidFill>
                  <a:schemeClr val="tx1"/>
                </a:solidFill>
              </a:rPr>
              <a:t>Picking is completed, and the materials picked out of the warehouse are transferred to the area to be shipped.</a:t>
            </a:r>
          </a:p>
          <a:p>
            <a:pPr marL="285750" indent="-285750" algn="l">
              <a:buClrTx/>
              <a:buSzTx/>
              <a:buFont typeface="Wingdings" panose="05000000000000000000" charset="0"/>
              <a:buChar char="ü"/>
            </a:pPr>
            <a:r>
              <a:rPr lang="zh-CN" altLang="en-US" sz="1800" dirty="0">
                <a:solidFill>
                  <a:schemeClr val="accent1">
                    <a:lumMod val="75000"/>
                  </a:schemeClr>
                </a:solidFill>
              </a:rPr>
              <a:t>Material Outbound </a:t>
            </a:r>
            <a:r>
              <a:rPr lang="zh-CN" altLang="en-US" sz="1400" dirty="0"/>
              <a:t>Picks materials out of the warehouse from the pending shipment area. Prints outbound labels, outbound manifests.</a:t>
            </a:r>
          </a:p>
          <a:p>
            <a:r>
              <a:rPr lang="en-US" altLang="zh-CN" sz="1800" dirty="0">
                <a:solidFill>
                  <a:schemeClr val="accent1">
                    <a:lumMod val="75000"/>
                  </a:schemeClr>
                </a:solidFill>
              </a:rPr>
              <a:t> </a:t>
            </a:r>
          </a:p>
          <a:p>
            <a:endParaRPr lang="en-US" altLang="zh-CN" sz="1800" dirty="0">
              <a:solidFill>
                <a:schemeClr val="accent1">
                  <a:lumMod val="75000"/>
                </a:schemeClr>
              </a:solidFill>
            </a:endParaRPr>
          </a:p>
          <a:p>
            <a:r>
              <a:rPr lang="en-US" altLang="zh-CN" sz="1800" dirty="0">
                <a:solidFill>
                  <a:schemeClr val="accent1">
                    <a:lumMod val="75000"/>
                  </a:schemeClr>
                </a:solidFill>
              </a:rPr>
              <a:t> </a:t>
            </a:r>
            <a:r>
              <a:rPr lang="en-US" altLang="zh-CN" sz="1600" dirty="0">
                <a:solidFill>
                  <a:schemeClr val="accent1">
                    <a:lumMod val="75000"/>
                  </a:schemeClr>
                </a:solidFill>
              </a:rPr>
              <a:t>   </a:t>
            </a:r>
            <a:endParaRPr lang="zh-CN" altLang="en-US" sz="1600" dirty="0">
              <a:solidFill>
                <a:schemeClr val="accent1">
                  <a:lumMod val="75000"/>
                </a:schemeClr>
              </a:solidFill>
            </a:endParaRPr>
          </a:p>
          <a:p>
            <a:endParaRPr lang="zh-CN" altLang="en-US" sz="1600" dirty="0">
              <a:solidFill>
                <a:schemeClr val="accent1">
                  <a:lumMod val="75000"/>
                </a:schemeClr>
              </a:solidFill>
            </a:endParaRPr>
          </a:p>
          <a:p>
            <a:endParaRPr lang="zh-CN" altLang="en-US" sz="1600" dirty="0"/>
          </a:p>
          <a:p>
            <a:endParaRPr lang="zh-CN" altLang="en-US" sz="1600" dirty="0"/>
          </a:p>
          <a:p>
            <a:endParaRPr lang="zh-CN" altLang="en-US" sz="1600" dirty="0"/>
          </a:p>
          <a:p>
            <a:endParaRPr lang="zh-CN" altLang="en-US" sz="1600" dirty="0"/>
          </a:p>
          <a:p>
            <a:endParaRPr lang="zh-CN" altLang="en-US" sz="1600" dirty="0"/>
          </a:p>
        </p:txBody>
      </p:sp>
      <p:pic>
        <p:nvPicPr>
          <p:cNvPr id="9" name="图片 8"/>
          <p:cNvPicPr>
            <a:picLocks noChangeAspect="1"/>
          </p:cNvPicPr>
          <p:nvPr/>
        </p:nvPicPr>
        <p:blipFill>
          <a:blip r:embed="rId11"/>
          <a:stretch>
            <a:fillRect/>
          </a:stretch>
        </p:blipFill>
        <p:spPr>
          <a:xfrm>
            <a:off x="1375410" y="2694940"/>
            <a:ext cx="2187575" cy="3815080"/>
          </a:xfrm>
          <a:prstGeom prst="rect">
            <a:avLst/>
          </a:prstGeom>
        </p:spPr>
      </p:pic>
      <p:pic>
        <p:nvPicPr>
          <p:cNvPr id="11" name="图片 10"/>
          <p:cNvPicPr>
            <a:picLocks noChangeAspect="1"/>
          </p:cNvPicPr>
          <p:nvPr/>
        </p:nvPicPr>
        <p:blipFill>
          <a:blip r:embed="rId12"/>
          <a:stretch>
            <a:fillRect/>
          </a:stretch>
        </p:blipFill>
        <p:spPr>
          <a:xfrm>
            <a:off x="4443730" y="2694940"/>
            <a:ext cx="2189480" cy="378968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540" y="-3175"/>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8"/>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9"/>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8</a:t>
            </a:fld>
            <a:r>
              <a:rPr lang="zh-CN" altLang="en-US" b="0" dirty="0">
                <a:solidFill>
                  <a:srgbClr val="005DA2"/>
                </a:solidFill>
                <a:latin typeface="阿里巴巴普惠体 2.0 45 Light" panose="00020600040101010101" charset="-122"/>
                <a:ea typeface="阿里巴巴普惠体 2.0 45 Light" panose="00020600040101010101" charset="-122"/>
              </a:rPr>
              <a:t>9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858520" y="776605"/>
            <a:ext cx="5237480" cy="558165"/>
          </a:xfrm>
          <a:prstGeom prst="rect">
            <a:avLst/>
          </a:prstGeom>
          <a:noFill/>
        </p:spPr>
        <p:txBody>
          <a:bodyPr wrap="square" rtlCol="0">
            <a:noAutofit/>
          </a:bodyPr>
          <a:lstStyle/>
          <a:p>
            <a:pPr algn="l"/>
            <a:r>
              <a:rPr lang="zh-CN" altLang="en-US" sz="2400" b="1" dirty="0"/>
              <a:t>Downsizing Strategy</a:t>
            </a:r>
          </a:p>
        </p:txBody>
      </p:sp>
      <p:sp>
        <p:nvSpPr>
          <p:cNvPr id="9" name="文本框 8"/>
          <p:cNvSpPr txBox="1"/>
          <p:nvPr>
            <p:custDataLst>
              <p:tags r:id="rId7"/>
            </p:custDataLst>
          </p:nvPr>
        </p:nvSpPr>
        <p:spPr>
          <a:xfrm>
            <a:off x="858520" y="1334436"/>
            <a:ext cx="10903552" cy="4533265"/>
          </a:xfrm>
          <a:prstGeom prst="rect">
            <a:avLst/>
          </a:prstGeom>
          <a:noFill/>
        </p:spPr>
        <p:txBody>
          <a:bodyPr wrap="square" rtlCol="0">
            <a:noAutofit/>
          </a:bodyPr>
          <a:lstStyle/>
          <a:p>
            <a:r>
              <a:rPr lang="en-US" altLang="zh-CN" dirty="0">
                <a:solidFill>
                  <a:schemeClr val="accent1">
                    <a:lumMod val="75000"/>
                  </a:schemeClr>
                </a:solidFill>
                <a:sym typeface="+mn-ea"/>
              </a:rPr>
              <a:t>1</a:t>
            </a:r>
            <a:r>
              <a:rPr lang="zh-CN" altLang="en-US" dirty="0">
                <a:solidFill>
                  <a:schemeClr val="accent1">
                    <a:lumMod val="75000"/>
                  </a:schemeClr>
                </a:solidFill>
                <a:sym typeface="+mn-ea"/>
              </a:rPr>
              <a:t>. The principle of first down, then up</a:t>
            </a:r>
          </a:p>
          <a:p>
            <a:r>
              <a:rPr lang="zh-CN" altLang="en-US" sz="1400" dirty="0">
                <a:sym typeface="+mn-ea"/>
              </a:rPr>
              <a:t>     </a:t>
            </a:r>
            <a:endParaRPr lang="en-SG" altLang="zh-CN" sz="1400" dirty="0">
              <a:sym typeface="+mn-ea"/>
            </a:endParaRPr>
          </a:p>
          <a:p>
            <a:r>
              <a:rPr lang="zh-CN" altLang="en-US" sz="1400" dirty="0">
                <a:sym typeface="+mn-ea"/>
              </a:rPr>
              <a:t>Distinguish by the level of the cargo space, prioritize the recommendation of the lower level of the cargo space that meets the conditions.</a:t>
            </a:r>
            <a:endParaRPr lang="zh-CN" altLang="en-US" sz="1600" dirty="0">
              <a:sym typeface="+mn-ea"/>
            </a:endParaRPr>
          </a:p>
          <a:p>
            <a:endParaRPr lang="zh-CN" altLang="en-US" sz="1400" dirty="0">
              <a:sym typeface="+mn-ea"/>
            </a:endParaRPr>
          </a:p>
          <a:p>
            <a:pPr algn="l">
              <a:buClrTx/>
              <a:buSzTx/>
              <a:buFontTx/>
            </a:pPr>
            <a:r>
              <a:rPr lang="en-US" altLang="zh-CN" sz="1800" dirty="0">
                <a:solidFill>
                  <a:schemeClr val="accent1">
                    <a:lumMod val="75000"/>
                  </a:schemeClr>
                </a:solidFill>
                <a:sym typeface="+mn-ea"/>
              </a:rPr>
              <a:t>2. First-in-first-out principle</a:t>
            </a:r>
          </a:p>
          <a:p>
            <a:pPr algn="l">
              <a:buClrTx/>
              <a:buSzTx/>
              <a:buFontTx/>
            </a:pPr>
            <a:r>
              <a:rPr lang="zh-CN" altLang="en-US" sz="1400" dirty="0">
                <a:sym typeface="+mn-ea"/>
              </a:rPr>
              <a:t>     </a:t>
            </a:r>
            <a:endParaRPr lang="en-SG" altLang="zh-CN" sz="1400" dirty="0">
              <a:sym typeface="+mn-ea"/>
            </a:endParaRPr>
          </a:p>
          <a:p>
            <a:pPr algn="l">
              <a:buClrTx/>
              <a:buSzTx/>
              <a:buFontTx/>
            </a:pPr>
            <a:r>
              <a:rPr lang="zh-CN" altLang="en-US" sz="1400" dirty="0">
                <a:sym typeface="+mn-ea"/>
              </a:rPr>
              <a:t>First in, first out.</a:t>
            </a:r>
            <a:endParaRPr lang="zh-CN" altLang="en-US" sz="1600" dirty="0">
              <a:sym typeface="+mn-ea"/>
            </a:endParaRPr>
          </a:p>
          <a:p>
            <a:pPr algn="l">
              <a:buClrTx/>
              <a:buSzTx/>
              <a:buFontTx/>
            </a:pPr>
            <a:endParaRPr lang="en-US" altLang="zh-CN" sz="1600" dirty="0">
              <a:solidFill>
                <a:schemeClr val="accent1">
                  <a:lumMod val="75000"/>
                </a:schemeClr>
              </a:solidFill>
              <a:sym typeface="+mn-ea"/>
            </a:endParaRPr>
          </a:p>
          <a:p>
            <a:pPr algn="l">
              <a:buClrTx/>
              <a:buSzTx/>
              <a:buFontTx/>
            </a:pPr>
            <a:r>
              <a:rPr lang="en-US" altLang="zh-CN" sz="1800" dirty="0">
                <a:solidFill>
                  <a:schemeClr val="accent1">
                    <a:lumMod val="75000"/>
                  </a:schemeClr>
                </a:solidFill>
                <a:sym typeface="+mn-ea"/>
              </a:rPr>
              <a:t>3. Quantity close to the principle of cargo space</a:t>
            </a:r>
          </a:p>
          <a:p>
            <a:r>
              <a:rPr lang="zh-CN" altLang="en-US" sz="1400" dirty="0">
                <a:sym typeface="+mn-ea"/>
              </a:rPr>
              <a:t>      </a:t>
            </a:r>
            <a:endParaRPr lang="en-SG" altLang="zh-CN" sz="1400" dirty="0">
              <a:sym typeface="+mn-ea"/>
            </a:endParaRPr>
          </a:p>
          <a:p>
            <a:r>
              <a:rPr lang="zh-CN" altLang="en-US" sz="1400" dirty="0">
                <a:sym typeface="+mn-ea"/>
              </a:rPr>
              <a:t>The number of picks is close to the number of materials stored in the bay.</a:t>
            </a:r>
            <a:endParaRPr lang="zh-CN" altLang="en-US" sz="1600" dirty="0">
              <a:sym typeface="+mn-ea"/>
            </a:endParaRPr>
          </a:p>
          <a:p>
            <a:endParaRPr lang="zh-CN" altLang="en-US" sz="1600" dirty="0">
              <a:solidFill>
                <a:schemeClr val="accent1">
                  <a:lumMod val="75000"/>
                </a:schemeClr>
              </a:solidFill>
              <a:sym typeface="+mn-ea"/>
            </a:endParaRPr>
          </a:p>
          <a:p>
            <a:pPr algn="l">
              <a:buClrTx/>
              <a:buSzTx/>
              <a:buFontTx/>
            </a:pPr>
            <a:r>
              <a:rPr lang="en-US" altLang="zh-CN" sz="1800" dirty="0">
                <a:solidFill>
                  <a:schemeClr val="accent1">
                    <a:lumMod val="75000"/>
                  </a:schemeClr>
                </a:solidFill>
                <a:sym typeface="+mn-ea"/>
              </a:rPr>
              <a:t>4. Principle of Designated Customers</a:t>
            </a:r>
          </a:p>
          <a:p>
            <a:r>
              <a:rPr lang="zh-CN" altLang="en-US" sz="1400" dirty="0">
                <a:sym typeface="+mn-ea"/>
              </a:rPr>
              <a:t>     </a:t>
            </a:r>
            <a:endParaRPr lang="en-SG" altLang="zh-CN" sz="1400" dirty="0">
              <a:sym typeface="+mn-ea"/>
            </a:endParaRPr>
          </a:p>
          <a:p>
            <a:r>
              <a:rPr lang="zh-CN" altLang="en-US" sz="1400" dirty="0">
                <a:sym typeface="+mn-ea"/>
              </a:rPr>
              <a:t>In response to a sales order, a finished product is produced in a lot that cannot be sold to that customer, or can only be sold to that customer. Picking is based on the designated customer principle, and the appropriate lot is picked.</a:t>
            </a:r>
          </a:p>
          <a:p>
            <a:r>
              <a:rPr lang="zh-CN" altLang="en-US" sz="1400" dirty="0">
                <a:sym typeface="+mn-ea"/>
              </a:rPr>
              <a:t>      Material.</a:t>
            </a:r>
          </a:p>
          <a:p>
            <a:endParaRPr lang="zh-CN" altLang="en-US" sz="1600" dirty="0">
              <a:solidFill>
                <a:schemeClr val="accent1">
                  <a:lumMod val="75000"/>
                </a:schemeClr>
              </a:solidFill>
              <a:sym typeface="+mn-ea"/>
            </a:endParaRPr>
          </a:p>
          <a:p>
            <a:pPr algn="l">
              <a:buClrTx/>
              <a:buSzTx/>
              <a:buFontTx/>
            </a:pPr>
            <a:r>
              <a:rPr lang="en-US" altLang="zh-CN" sz="1800" dirty="0">
                <a:solidFill>
                  <a:schemeClr val="accent1">
                    <a:lumMod val="75000"/>
                  </a:schemeClr>
                </a:solidFill>
                <a:sym typeface="+mn-ea"/>
              </a:rPr>
              <a:t>5. Disregard of the principle of fractional lots</a:t>
            </a:r>
          </a:p>
          <a:p>
            <a:pPr algn="l">
              <a:buClrTx/>
              <a:buSzTx/>
              <a:buNone/>
            </a:pPr>
            <a:r>
              <a:rPr lang="zh-CN" altLang="en-US" sz="1400" dirty="0">
                <a:sym typeface="+mn-ea"/>
              </a:rPr>
              <a:t>       </a:t>
            </a:r>
            <a:endParaRPr lang="en-SG" altLang="zh-CN" sz="1400" dirty="0">
              <a:sym typeface="+mn-ea"/>
            </a:endParaRPr>
          </a:p>
          <a:p>
            <a:pPr algn="l">
              <a:buClrTx/>
              <a:buSzTx/>
              <a:buNone/>
            </a:pPr>
            <a:r>
              <a:rPr lang="zh-CN" altLang="en-US" sz="1400" dirty="0">
                <a:sym typeface="+mn-ea"/>
              </a:rPr>
              <a:t>Produce finished packages where there is a fractional number of boxes that are less than a full box. Pick and filter the lot of material.</a:t>
            </a:r>
            <a:endParaRPr lang="zh-CN" altLang="en-US" sz="1600" dirty="0">
              <a:sym typeface="+mn-ea"/>
            </a:endParaRPr>
          </a:p>
          <a:p>
            <a:endParaRPr lang="zh-CN" altLang="en-US" sz="1600" dirty="0">
              <a:solidFill>
                <a:schemeClr val="accent1">
                  <a:lumMod val="75000"/>
                </a:schemeClr>
              </a:solidFill>
            </a:endParaRPr>
          </a:p>
          <a:p>
            <a:endParaRPr lang="zh-CN" altLang="en-US" sz="1600" dirty="0"/>
          </a:p>
          <a:p>
            <a:endParaRPr lang="zh-CN" altLang="en-US" sz="1600" dirty="0"/>
          </a:p>
          <a:p>
            <a:endParaRPr lang="zh-CN" altLang="en-US" sz="1600" dirty="0"/>
          </a:p>
          <a:p>
            <a:endParaRPr lang="zh-CN" altLang="en-US" sz="1600" dirty="0"/>
          </a:p>
          <a:p>
            <a:endParaRPr lang="zh-CN" altLang="en-US" sz="16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40" y="0"/>
            <a:ext cx="12189460" cy="6861175"/>
          </a:xfrm>
          <a:prstGeom prst="rect">
            <a:avLst/>
          </a:prstGeom>
        </p:spPr>
      </p:pic>
      <p:sp>
        <p:nvSpPr>
          <p:cNvPr id="17" name="文本框 2"/>
          <p:cNvSpPr txBox="1"/>
          <p:nvPr userDrawn="1">
            <p:custDataLst>
              <p:tags r:id="rId3"/>
            </p:custDataLst>
          </p:nvPr>
        </p:nvSpPr>
        <p:spPr>
          <a:xfrm>
            <a:off x="858520" y="307975"/>
            <a:ext cx="2700655" cy="429895"/>
          </a:xfrm>
          <a:prstGeom prst="rect">
            <a:avLst/>
          </a:prstGeom>
          <a:noFill/>
        </p:spPr>
        <p:txBody>
          <a:bodyPr wrap="square" rtlCol="0">
            <a:spAutoFit/>
          </a:bodyPr>
          <a:lstStyle/>
          <a:p>
            <a:r>
              <a:rPr lang="zh-CN" altLang="en-US" sz="2200" b="1" dirty="0">
                <a:solidFill>
                  <a:srgbClr val="005DA2"/>
                </a:solidFill>
                <a:latin typeface="阿里巴巴普惠体 2.0 55 Regular" panose="00020600040101010101" charset="-122"/>
                <a:ea typeface="阿里巴巴普惠体 2.0 55 Regular" panose="00020600040101010101" charset="-122"/>
              </a:rPr>
              <a:t>Function</a:t>
            </a:r>
          </a:p>
        </p:txBody>
      </p:sp>
      <p:grpSp>
        <p:nvGrpSpPr>
          <p:cNvPr id="4" name="组合 3"/>
          <p:cNvGrpSpPr/>
          <p:nvPr userDrawn="1"/>
        </p:nvGrpSpPr>
        <p:grpSpPr>
          <a:xfrm>
            <a:off x="323215" y="314325"/>
            <a:ext cx="431800" cy="447675"/>
            <a:chOff x="509" y="553"/>
            <a:chExt cx="680" cy="705"/>
          </a:xfrm>
        </p:grpSpPr>
        <p:sp>
          <p:nvSpPr>
            <p:cNvPr id="35" name="矩形 34"/>
            <p:cNvSpPr/>
            <p:nvPr userDrawn="1">
              <p:custDataLst>
                <p:tags r:id="rId6"/>
              </p:custDataLst>
            </p:nvPr>
          </p:nvSpPr>
          <p:spPr>
            <a:xfrm>
              <a:off x="509" y="553"/>
              <a:ext cx="587" cy="58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userDrawn="1">
              <p:custDataLst>
                <p:tags r:id="rId7"/>
              </p:custDataLst>
            </p:nvPr>
          </p:nvSpPr>
          <p:spPr>
            <a:xfrm>
              <a:off x="799" y="868"/>
              <a:ext cx="391" cy="3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TextBox 15"/>
          <p:cNvSpPr txBox="1"/>
          <p:nvPr userDrawn="1">
            <p:custDataLst>
              <p:tags r:id="rId4"/>
            </p:custDataLst>
          </p:nvPr>
        </p:nvSpPr>
        <p:spPr>
          <a:xfrm>
            <a:off x="11293918" y="6377385"/>
            <a:ext cx="895129" cy="368300"/>
          </a:xfrm>
          <a:prstGeom prst="rect">
            <a:avLst/>
          </a:prstGeom>
          <a:noFill/>
        </p:spPr>
        <p:txBody>
          <a:bodyPr wrap="square" rtlCol="0">
            <a:spAutoFit/>
          </a:bodyPr>
          <a:lstStyle/>
          <a:p>
            <a:pPr algn="ctr"/>
            <a:fld id="{2EEF1883-7A0E-4F66-9932-E581691AD397}" type="slidenum">
              <a:rPr lang="zh-CN" altLang="en-US" b="0" smtClean="0">
                <a:solidFill>
                  <a:srgbClr val="005DA2"/>
                </a:solidFill>
                <a:latin typeface="阿里巴巴普惠体 2.0 45 Light" panose="00020600040101010101" charset="-122"/>
                <a:ea typeface="阿里巴巴普惠体 2.0 45 Light" panose="00020600040101010101" charset="-122"/>
              </a:rPr>
              <a:t>9</a:t>
            </a:fld>
            <a:r>
              <a:rPr lang="zh-CN" altLang="en-US" b="0" dirty="0">
                <a:solidFill>
                  <a:srgbClr val="005DA2"/>
                </a:solidFill>
                <a:latin typeface="阿里巴巴普惠体 2.0 45 Light" panose="00020600040101010101" charset="-122"/>
                <a:ea typeface="阿里巴巴普惠体 2.0 45 Light" panose="00020600040101010101" charset="-122"/>
              </a:rPr>
              <a:t>10 </a:t>
            </a:r>
          </a:p>
        </p:txBody>
      </p:sp>
      <p:sp>
        <p:nvSpPr>
          <p:cNvPr id="6" name="矩形 5"/>
          <p:cNvSpPr/>
          <p:nvPr userDrawn="1">
            <p:custDataLst>
              <p:tags r:id="rId5"/>
            </p:custDataLst>
          </p:nvPr>
        </p:nvSpPr>
        <p:spPr>
          <a:xfrm>
            <a:off x="0" y="6713855"/>
            <a:ext cx="12188825" cy="14414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8520" y="761566"/>
            <a:ext cx="4423410" cy="558165"/>
          </a:xfrm>
          <a:prstGeom prst="rect">
            <a:avLst/>
          </a:prstGeom>
          <a:noFill/>
        </p:spPr>
        <p:txBody>
          <a:bodyPr wrap="square" rtlCol="0">
            <a:noAutofit/>
          </a:bodyPr>
          <a:lstStyle/>
          <a:p>
            <a:pPr algn="l"/>
            <a:r>
              <a:rPr lang="en-SG" altLang="zh-CN" sz="2400" b="1" dirty="0"/>
              <a:t>Create </a:t>
            </a:r>
            <a:r>
              <a:rPr lang="zh-CN" altLang="en-US" sz="2400" b="1" dirty="0"/>
              <a:t>An Inventory</a:t>
            </a:r>
          </a:p>
        </p:txBody>
      </p:sp>
      <p:sp>
        <p:nvSpPr>
          <p:cNvPr id="7" name="文本框 6"/>
          <p:cNvSpPr txBox="1"/>
          <p:nvPr/>
        </p:nvSpPr>
        <p:spPr>
          <a:xfrm>
            <a:off x="848326" y="1226068"/>
            <a:ext cx="5397901" cy="546735"/>
          </a:xfrm>
          <a:prstGeom prst="rect">
            <a:avLst/>
          </a:prstGeom>
          <a:noFill/>
        </p:spPr>
        <p:txBody>
          <a:bodyPr wrap="square" rtlCol="0">
            <a:noAutofit/>
          </a:bodyPr>
          <a:lstStyle/>
          <a:p>
            <a:pPr marL="285750" indent="-285750">
              <a:buFont typeface="Wingdings" panose="05000000000000000000" charset="0"/>
              <a:buChar char="l"/>
            </a:pPr>
            <a:r>
              <a:rPr lang="zh-CN" altLang="en-US" sz="1600" b="1" dirty="0">
                <a:sym typeface="+mn-ea"/>
              </a:rPr>
              <a:t>Cargo space inventory:</a:t>
            </a:r>
            <a:endParaRPr lang="zh-CN" altLang="en-US" sz="1600" dirty="0">
              <a:sym typeface="+mn-ea"/>
            </a:endParaRPr>
          </a:p>
          <a:p>
            <a:pPr indent="0">
              <a:buFont typeface="Wingdings" panose="05000000000000000000" charset="0"/>
              <a:buNone/>
            </a:pPr>
            <a:r>
              <a:rPr lang="zh-CN" altLang="en-US" sz="1600" dirty="0">
                <a:sym typeface="+mn-ea"/>
              </a:rPr>
              <a:t>Inventory the materials stored under the stock by dimension of the stock. Inventory is completed and the inventory list is generated.</a:t>
            </a:r>
          </a:p>
          <a:p>
            <a:r>
              <a:rPr lang="en-US" altLang="zh-CN" sz="1600" dirty="0">
                <a:sym typeface="+mn-ea"/>
              </a:rPr>
              <a:t>  </a:t>
            </a:r>
            <a:endParaRPr lang="zh-CN" altLang="en-US" sz="1600" dirty="0"/>
          </a:p>
        </p:txBody>
      </p:sp>
      <p:sp>
        <p:nvSpPr>
          <p:cNvPr id="2" name="文本框 1"/>
          <p:cNvSpPr txBox="1"/>
          <p:nvPr/>
        </p:nvSpPr>
        <p:spPr>
          <a:xfrm>
            <a:off x="6917389" y="1226703"/>
            <a:ext cx="5075689" cy="546100"/>
          </a:xfrm>
          <a:prstGeom prst="rect">
            <a:avLst/>
          </a:prstGeom>
          <a:noFill/>
        </p:spPr>
        <p:txBody>
          <a:bodyPr wrap="square" rtlCol="0">
            <a:noAutofit/>
          </a:bodyPr>
          <a:lstStyle/>
          <a:p>
            <a:pPr marL="342900" indent="-342900">
              <a:buFont typeface="Wingdings" panose="05000000000000000000" charset="0"/>
              <a:buChar char="l"/>
            </a:pPr>
            <a:r>
              <a:rPr lang="zh-CN" altLang="en-US" sz="1600" b="1" dirty="0">
                <a:sym typeface="+mn-ea"/>
              </a:rPr>
              <a:t>Warehouse inventory:</a:t>
            </a:r>
            <a:endParaRPr lang="en-SG" altLang="zh-CN" sz="1600" b="1" dirty="0">
              <a:sym typeface="+mn-ea"/>
            </a:endParaRPr>
          </a:p>
          <a:p>
            <a:r>
              <a:rPr lang="zh-CN" altLang="en-US" sz="1600" dirty="0">
                <a:sym typeface="+mn-ea"/>
              </a:rPr>
              <a:t>Inventory the stock of a material at each storage location under the inventory warehouse.</a:t>
            </a:r>
          </a:p>
          <a:p>
            <a:endParaRPr lang="zh-CN" altLang="en-US" sz="1600" dirty="0">
              <a:sym typeface="+mn-ea"/>
            </a:endParaRPr>
          </a:p>
          <a:p>
            <a:r>
              <a:rPr lang="en-US" altLang="zh-CN" sz="1600" dirty="0">
                <a:sym typeface="+mn-ea"/>
              </a:rPr>
              <a:t>  </a:t>
            </a:r>
            <a:endParaRPr lang="zh-CN" altLang="en-US" sz="1600" dirty="0"/>
          </a:p>
        </p:txBody>
      </p:sp>
      <p:pic>
        <p:nvPicPr>
          <p:cNvPr id="9" name="图片 8"/>
          <p:cNvPicPr>
            <a:picLocks noChangeAspect="1"/>
          </p:cNvPicPr>
          <p:nvPr/>
        </p:nvPicPr>
        <p:blipFill>
          <a:blip r:embed="rId10"/>
          <a:stretch>
            <a:fillRect/>
          </a:stretch>
        </p:blipFill>
        <p:spPr>
          <a:xfrm>
            <a:off x="1760855" y="2332555"/>
            <a:ext cx="2522387" cy="4327325"/>
          </a:xfrm>
          <a:prstGeom prst="rect">
            <a:avLst/>
          </a:prstGeom>
        </p:spPr>
      </p:pic>
      <p:pic>
        <p:nvPicPr>
          <p:cNvPr id="10" name="图片 9"/>
          <p:cNvPicPr>
            <a:picLocks noChangeAspect="1"/>
          </p:cNvPicPr>
          <p:nvPr/>
        </p:nvPicPr>
        <p:blipFill>
          <a:blip r:embed="rId11"/>
          <a:stretch>
            <a:fillRect/>
          </a:stretch>
        </p:blipFill>
        <p:spPr>
          <a:xfrm>
            <a:off x="7376795" y="2333397"/>
            <a:ext cx="2548687" cy="4349343"/>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VkYzg3ODllMGY1NDU1OWNiYzgwNTIxYjMyOWZjMGUifQ=="/>
  <p:tag name="KSO_WPP_MARK_KEY" val="9813f10a-4cf3-4a0d-9a70-378fed4caebf"/>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05,&quot;width&quot;:8175}"/>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05,&quot;width&quot;:8175}"/>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05,&quot;width&quot;:8175}"/>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5185,&quot;width&quot;:10672}"/>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0805,&quot;width&quot;:19196}"/>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05,&quot;width&quot;:8175}"/>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5377</Words>
  <Application>Microsoft Office PowerPoint</Application>
  <PresentationFormat>Widescreen</PresentationFormat>
  <Paragraphs>226</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Google Sans</vt:lpstr>
      <vt:lpstr>微软雅黑</vt:lpstr>
      <vt:lpstr>阿里巴巴普惠体 2.0 105 Heavy</vt:lpstr>
      <vt:lpstr>阿里巴巴普惠体 2.0 45 Light</vt:lpstr>
      <vt:lpstr>阿里巴巴普惠体 2.0 55 Regular</vt:lpstr>
      <vt:lpstr>3ds</vt:lpstr>
      <vt:lpstr>Arial</vt:lpstr>
      <vt:lpstr>Calibri</vt:lpstr>
      <vt:lpstr>Wingdings</vt:lpstr>
      <vt:lpstr>1_Office 主题​​</vt:lpstr>
      <vt:lpstr>Warehouse Management System (WMS)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angela</dc:creator>
  <cp:keywords>, docId:931DE4B9F147796B3642408AFDFEEDBC</cp:keywords>
  <cp:lastModifiedBy>Marketing-ERSTAPAC</cp:lastModifiedBy>
  <cp:revision>369</cp:revision>
  <dcterms:created xsi:type="dcterms:W3CDTF">2019-06-19T02:08:00Z</dcterms:created>
  <dcterms:modified xsi:type="dcterms:W3CDTF">2024-01-16T07:56:43Z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2052-11.1.0.12155</vt:lpwstr>
  </property>
  <property fmtid="{D5CDD505-2E9C-101B-9397-08002B2CF9AE}" pid="3" name="ICV">
    <vt:lpwstr>FFE24846EDBF42FD9239942323074E5F</vt:lpwstr>
  </property>
</Properties>
</file>