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0"/>
  </p:notesMasterIdLst>
  <p:sldIdLst>
    <p:sldId id="4260" r:id="rId3"/>
    <p:sldId id="257" r:id="rId4"/>
    <p:sldId id="4274" r:id="rId5"/>
    <p:sldId id="9316" r:id="rId6"/>
    <p:sldId id="259" r:id="rId7"/>
    <p:sldId id="9317" r:id="rId8"/>
    <p:sldId id="9319" r:id="rId9"/>
    <p:sldId id="9341" r:id="rId10"/>
    <p:sldId id="9320" r:id="rId11"/>
    <p:sldId id="9334" r:id="rId12"/>
    <p:sldId id="9326" r:id="rId13"/>
    <p:sldId id="9335" r:id="rId14"/>
    <p:sldId id="9343" r:id="rId15"/>
    <p:sldId id="9337" r:id="rId16"/>
    <p:sldId id="9339" r:id="rId17"/>
    <p:sldId id="9336" r:id="rId18"/>
    <p:sldId id="29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3FBFA"/>
    <a:srgbClr val="EDF9F7"/>
    <a:srgbClr val="054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89189" autoAdjust="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4D6F5-7B56-4F28-B3C8-11DE8B2AD525}" type="datetimeFigureOut">
              <a:rPr lang="en-SG" smtClean="0"/>
              <a:t>15/9/2021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75C43-4BF0-4A5B-809D-A9A203567FC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68322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75C43-4BF0-4A5B-809D-A9A203567FCB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95751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75C43-4BF0-4A5B-809D-A9A203567FCB}" type="slidenum">
              <a:rPr lang="en-SG" smtClean="0"/>
              <a:t>15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54477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75C43-4BF0-4A5B-809D-A9A203567FCB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9703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75C43-4BF0-4A5B-809D-A9A203567FCB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37327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75C43-4BF0-4A5B-809D-A9A203567FCB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26680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75C43-4BF0-4A5B-809D-A9A203567FCB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50446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75C43-4BF0-4A5B-809D-A9A203567FCB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91832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75C43-4BF0-4A5B-809D-A9A203567FCB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8749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75C43-4BF0-4A5B-809D-A9A203567FCB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1801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75C43-4BF0-4A5B-809D-A9A203567FCB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87081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75C43-4BF0-4A5B-809D-A9A203567FCB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94636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6EDFB-5AC4-4025-A110-180D51ED6C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52B50B-D082-477F-BAA3-DD37E350E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6292D-7F74-4028-96F5-5426BF9C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3EBB8-FFFF-492A-ADCF-31986FE0B0CF}" type="datetimeFigureOut">
              <a:rPr lang="en-SG" smtClean="0"/>
              <a:t>15/9/2021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FA48E-2B12-4434-9315-05983C375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F0AE5-3084-4E89-BEBC-7FE0C6270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B7B2EB-365F-4C2E-8583-2632B01E129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75873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FB16D-5183-41FE-93A2-0D4E4266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8D0410-FE22-4DA3-81D9-D3A14F5F4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AE078-E17A-4C22-83BC-42872AAFA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3EBB8-FFFF-492A-ADCF-31986FE0B0CF}" type="datetimeFigureOut">
              <a:rPr lang="en-SG" smtClean="0"/>
              <a:t>15/9/2021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370BF-2925-4350-B2B0-F21115C91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83258-2741-44FB-B0C7-F3A21D478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B7B2EB-365F-4C2E-8583-2632B01E129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40405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4255B7-6B4A-4827-A7E4-DF91299A20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36EEAA-2D06-4424-A401-F7C24777BA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CF3DE-07B2-4E27-948A-2C2417A100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3EBB8-FFFF-492A-ADCF-31986FE0B0CF}" type="datetimeFigureOut">
              <a:rPr lang="en-SG" smtClean="0"/>
              <a:t>15/9/2021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2A19A-4920-4BB6-9D1C-685E9E8EE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2ECD5-70C8-4616-8AED-9BD2CDD04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B7B2EB-365F-4C2E-8583-2632B01E129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18122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1F70B-C21D-4832-BB12-E7D7449E4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B5B90-CA7C-470D-A107-3414AAB56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643EB-D460-4144-9ACF-AD096C23F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3EBB8-FFFF-492A-ADCF-31986FE0B0CF}" type="datetimeFigureOut">
              <a:rPr lang="en-SG" smtClean="0"/>
              <a:t>15/9/2021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C19B5-DE7E-4A84-8F15-1A6BCE041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03681-4317-4D08-A8C3-09A0559C7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B7B2EB-365F-4C2E-8583-2632B01E129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116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D186E-E755-49C8-ADE2-39530517E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772F5-F03F-4C6C-ADFB-9690049A5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D1EF7-170B-4781-A7F3-12DB6A1108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3EBB8-FFFF-492A-ADCF-31986FE0B0CF}" type="datetimeFigureOut">
              <a:rPr lang="en-SG" smtClean="0"/>
              <a:t>15/9/2021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178B3-38D9-4E0B-8DB7-FE4135804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0E33B-C390-47FC-800A-E6369ED64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B7B2EB-365F-4C2E-8583-2632B01E129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36968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0CDDB-4CC3-42A4-89A0-F76F53602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674D0-CAB2-4652-88A7-04995DD71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E383E8-8638-43B5-83DC-14178C43A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77002-FD99-4245-A620-9C05053D1E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3EBB8-FFFF-492A-ADCF-31986FE0B0CF}" type="datetimeFigureOut">
              <a:rPr lang="en-SG" smtClean="0"/>
              <a:t>15/9/2021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B04C8-958B-4917-9B82-C349F9C2B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D3DC21-1A1A-4836-A484-E0CF7F79F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B7B2EB-365F-4C2E-8583-2632B01E129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42279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1B34C-E97D-467A-B1B9-7C6C4ECC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3536A-8613-4ED7-89EA-8575DEFB9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FA3C58-8684-44A2-BB10-4CEDAE5ED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CCC595-E9A8-4FD8-8837-7ED6F6C3E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86C483-01BC-4B47-99A0-C933CF3DC0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CA4715-E3CA-4032-A621-67D279A8D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3EBB8-FFFF-492A-ADCF-31986FE0B0CF}" type="datetimeFigureOut">
              <a:rPr lang="en-SG" smtClean="0"/>
              <a:t>15/9/2021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4C7D1D-61F3-4437-9402-25EDAEF44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AC9A08-F2FF-482A-B364-E9D551F27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B7B2EB-365F-4C2E-8583-2632B01E129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30822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A96D9-D665-4AE9-92A0-513D51C24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BE77F9-937A-4AC0-8D57-05A24FD1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3EBB8-FFFF-492A-ADCF-31986FE0B0CF}" type="datetimeFigureOut">
              <a:rPr lang="en-SG" smtClean="0"/>
              <a:t>15/9/2021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1C63A-3B2B-42BA-8C37-72B9FCD36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177BA-097F-423D-B563-7AB12009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B7B2EB-365F-4C2E-8583-2632B01E129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75107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C97A61-9035-475A-984C-84B406974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3EBB8-FFFF-492A-ADCF-31986FE0B0CF}" type="datetimeFigureOut">
              <a:rPr lang="en-SG" smtClean="0"/>
              <a:t>15/9/2021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4FE13A-FDBA-4A58-A89F-148425DDE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18B80-245C-40B6-AD8C-7F445D9D4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B7B2EB-365F-4C2E-8583-2632B01E129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6409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58875-494F-4B09-919D-DEE48BC3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126AD-502C-4FD3-9A4B-E91721351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2D880-7941-4633-8356-30114D53A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D48282-6752-4168-A2E9-1BB9CBF82B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3EBB8-FFFF-492A-ADCF-31986FE0B0CF}" type="datetimeFigureOut">
              <a:rPr lang="en-SG" smtClean="0"/>
              <a:t>15/9/2021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5D1C81-90F9-452A-9677-6DE787632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86D2D-3768-4C90-91A3-7AC0FBFB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B7B2EB-365F-4C2E-8583-2632B01E129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89834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DA1F-4365-4FCB-B25F-BE45C497B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01C853-C644-40F0-BB07-3FD13209A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CE9E49-BE1C-421B-A26B-B123ABABE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832A0-7897-447D-BFD9-1A77BF0A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3EBB8-FFFF-492A-ADCF-31986FE0B0CF}" type="datetimeFigureOut">
              <a:rPr lang="en-SG" smtClean="0"/>
              <a:t>15/9/2021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0094D-337D-4228-98F9-6723CAF5C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B4465-0CDB-480F-935A-CAFC90E53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B7B2EB-365F-4C2E-8583-2632B01E129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09734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11AEE-2F65-4965-9DDB-43175F0C1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068" y="365125"/>
            <a:ext cx="64037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50B986-4BA0-4CD8-959B-D28F149AD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0068" y="1825625"/>
            <a:ext cx="64037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7716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Raleway" panose="020B00030301010600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aleway" panose="020B00030301010600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aleway" panose="020B00030301010600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aleway" panose="020B00030301010600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leway" panose="020B00030301010600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leway" panose="020B00030301010600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6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28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NULL"/><Relationship Id="rId3" Type="http://schemas.openxmlformats.org/officeDocument/2006/relationships/image" Target="../media/image6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32.svg"/><Relationship Id="rId3" Type="http://schemas.openxmlformats.org/officeDocument/2006/relationships/image" Target="../media/image6.png"/><Relationship Id="rId21" Type="http://schemas.openxmlformats.org/officeDocument/2006/relationships/image" Target="../media/image19.png"/><Relationship Id="rId34" Type="http://schemas.openxmlformats.org/officeDocument/2006/relationships/image" Target="../media/image39.svg"/><Relationship Id="rId7" Type="http://schemas.openxmlformats.org/officeDocument/2006/relationships/image" Target="../media/image17.svg"/><Relationship Id="rId12" Type="http://schemas.openxmlformats.org/officeDocument/2006/relationships/image" Target="../media/image22.sv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3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24" Type="http://schemas.openxmlformats.org/officeDocument/2006/relationships/image" Target="../media/image21.png"/><Relationship Id="rId32" Type="http://schemas.openxmlformats.org/officeDocument/2006/relationships/image" Target="../media/image37.svg"/><Relationship Id="rId5" Type="http://schemas.openxmlformats.org/officeDocument/2006/relationships/image" Target="../media/image15.svg"/><Relationship Id="rId15" Type="http://schemas.openxmlformats.org/officeDocument/2006/relationships/image" Target="../media/image14.png"/><Relationship Id="rId23" Type="http://schemas.openxmlformats.org/officeDocument/2006/relationships/image" Target="../media/image30.svg"/><Relationship Id="rId28" Type="http://schemas.openxmlformats.org/officeDocument/2006/relationships/image" Target="../media/image34.svg"/><Relationship Id="rId10" Type="http://schemas.openxmlformats.org/officeDocument/2006/relationships/image" Target="../media/image10.png"/><Relationship Id="rId19" Type="http://schemas.openxmlformats.org/officeDocument/2006/relationships/image" Target="../media/image28.svg"/><Relationship Id="rId31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19.sv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3.png"/><Relationship Id="rId30" Type="http://schemas.openxmlformats.org/officeDocument/2006/relationships/image" Target="../media/image25.png"/><Relationship Id="rId8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emf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9" Type="http://schemas.openxmlformats.org/officeDocument/2006/relationships/image" Target="../media/image76.png"/><Relationship Id="rId21" Type="http://schemas.openxmlformats.org/officeDocument/2006/relationships/image" Target="../media/image58.png"/><Relationship Id="rId34" Type="http://schemas.openxmlformats.org/officeDocument/2006/relationships/image" Target="../media/image71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33" Type="http://schemas.openxmlformats.org/officeDocument/2006/relationships/image" Target="../media/image70.png"/><Relationship Id="rId38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32" Type="http://schemas.openxmlformats.org/officeDocument/2006/relationships/image" Target="../media/image69.png"/><Relationship Id="rId37" Type="http://schemas.openxmlformats.org/officeDocument/2006/relationships/image" Target="../media/image74.png"/><Relationship Id="rId40" Type="http://schemas.openxmlformats.org/officeDocument/2006/relationships/image" Target="../media/image77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36" Type="http://schemas.openxmlformats.org/officeDocument/2006/relationships/image" Target="../media/image73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68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67.png"/><Relationship Id="rId35" Type="http://schemas.openxmlformats.org/officeDocument/2006/relationships/image" Target="../media/image72.png"/><Relationship Id="rId8" Type="http://schemas.openxmlformats.org/officeDocument/2006/relationships/image" Target="../media/image45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B99B05-2CE8-41E5-A953-22715966A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6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35EAE09-F307-40D6-8439-671D9C8BC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312" y="5379172"/>
            <a:ext cx="9087556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400" b="0" dirty="0"/>
              <a:t>Industrial Innovation Challenge</a:t>
            </a:r>
            <a:r>
              <a:rPr lang="en-US" sz="2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Competition Webinar Presentation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53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5">
            <a:extLst>
              <a:ext uri="{FF2B5EF4-FFF2-40B4-BE49-F238E27FC236}">
                <a16:creationId xmlns:a16="http://schemas.microsoft.com/office/drawing/2014/main" id="{1D7087CA-8E22-4716-B6DE-D8A5734603D9}"/>
              </a:ext>
            </a:extLst>
          </p:cNvPr>
          <p:cNvSpPr txBox="1">
            <a:spLocks/>
          </p:cNvSpPr>
          <p:nvPr/>
        </p:nvSpPr>
        <p:spPr>
          <a:xfrm>
            <a:off x="612648" y="585216"/>
            <a:ext cx="10972800" cy="804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Raleway" panose="020B0003030101060003" pitchFamily="34" charset="0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+mn-lt"/>
              </a:rPr>
              <a:t>Native Integration with Historian / Insight</a:t>
            </a:r>
            <a:endParaRPr lang="en-US" sz="3600" dirty="0">
              <a:latin typeface="+mn-lt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6B9678D-D93B-4AF4-8626-B2EF192EF123}"/>
              </a:ext>
            </a:extLst>
          </p:cNvPr>
          <p:cNvSpPr/>
          <p:nvPr/>
        </p:nvSpPr>
        <p:spPr>
          <a:xfrm>
            <a:off x="612648" y="1308107"/>
            <a:ext cx="1139566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chemeClr val="bg2"/>
              </a:buClr>
            </a:pPr>
            <a:r>
              <a:rPr lang="en-US" sz="2800" dirty="0" smtClean="0"/>
              <a:t>AVEVA Edge HMI Provides native integration with Wonderware Historian through the trend worksheets available on Edge HMI task configuration </a:t>
            </a:r>
            <a:r>
              <a:rPr lang="en-US" sz="2800" dirty="0"/>
              <a:t>and is able to push values/data from any of its tags to the cloud-based AVEVA Insight</a:t>
            </a:r>
          </a:p>
          <a:p>
            <a:pPr>
              <a:spcAft>
                <a:spcPts val="1200"/>
              </a:spcAft>
              <a:buClr>
                <a:schemeClr val="bg2"/>
              </a:buClr>
            </a:pPr>
            <a:endParaRPr 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375735" y="3299977"/>
            <a:ext cx="5553117" cy="2324076"/>
            <a:chOff x="326574" y="2592053"/>
            <a:chExt cx="11224727" cy="3640019"/>
          </a:xfrm>
        </p:grpSpPr>
        <p:sp>
          <p:nvSpPr>
            <p:cNvPr id="2" name="Rectangle 1"/>
            <p:cNvSpPr/>
            <p:nvPr/>
          </p:nvSpPr>
          <p:spPr>
            <a:xfrm>
              <a:off x="326575" y="2592053"/>
              <a:ext cx="11224726" cy="9075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/>
            <a:srcRect t="41752" b="5688"/>
            <a:stretch/>
          </p:blipFill>
          <p:spPr>
            <a:xfrm>
              <a:off x="326574" y="3499556"/>
              <a:ext cx="11224726" cy="2732516"/>
            </a:xfrm>
            <a:prstGeom prst="rect">
              <a:avLst/>
            </a:prstGeom>
          </p:spPr>
        </p:pic>
        <p:pic>
          <p:nvPicPr>
            <p:cNvPr id="1026" name="Picture 2" descr="AVEVA Historian | Eurotherm by Schneider Electric"/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7672" y="2592053"/>
              <a:ext cx="1978858" cy="989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20791"/>
          <a:stretch/>
        </p:blipFill>
        <p:spPr>
          <a:xfrm>
            <a:off x="6099048" y="3299977"/>
            <a:ext cx="5660333" cy="232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2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4">
            <a:extLst>
              <a:ext uri="{FF2B5EF4-FFF2-40B4-BE49-F238E27FC236}">
                <a16:creationId xmlns:a16="http://schemas.microsoft.com/office/drawing/2014/main" id="{2A098B73-7522-4B54-BC5E-BB511EE43E89}"/>
              </a:ext>
            </a:extLst>
          </p:cNvPr>
          <p:cNvSpPr txBox="1">
            <a:spLocks/>
          </p:cNvSpPr>
          <p:nvPr/>
        </p:nvSpPr>
        <p:spPr>
          <a:xfrm>
            <a:off x="156256" y="512693"/>
            <a:ext cx="10972800" cy="804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Raleway" panose="020B0003030101060003" pitchFamily="34" charset="0"/>
                <a:ea typeface="+mj-ea"/>
                <a:cs typeface="+mj-cs"/>
              </a:defRPr>
            </a:lvl1pPr>
          </a:lstStyle>
          <a:p>
            <a:r>
              <a:rPr lang="en-US" sz="3600" b="0" dirty="0" smtClean="0">
                <a:latin typeface="+mn-lt"/>
              </a:rPr>
              <a:t>AVEVA System Platform – Unified Operation Center</a:t>
            </a:r>
            <a:endParaRPr lang="en-US" sz="3600" b="0" dirty="0">
              <a:latin typeface="+mn-lt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C7176A8C-74CD-3A42-B0AC-930D42FB2BA2}"/>
              </a:ext>
            </a:extLst>
          </p:cNvPr>
          <p:cNvSpPr/>
          <p:nvPr/>
        </p:nvSpPr>
        <p:spPr>
          <a:xfrm>
            <a:off x="6061978" y="2264762"/>
            <a:ext cx="2880394" cy="21661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728F0E5-784C-254B-9DC8-74269817DA3B}"/>
              </a:ext>
            </a:extLst>
          </p:cNvPr>
          <p:cNvSpPr/>
          <p:nvPr/>
        </p:nvSpPr>
        <p:spPr>
          <a:xfrm>
            <a:off x="6198014" y="2318632"/>
            <a:ext cx="1921364" cy="2286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9" name="Picture 4" descr="C:\Users\STEVEW~1.COR\AppData\Local\Temp\SNAGHTML126ec9c.PNG">
            <a:extLst>
              <a:ext uri="{FF2B5EF4-FFF2-40B4-BE49-F238E27FC236}">
                <a16:creationId xmlns:a16="http://schemas.microsoft.com/office/drawing/2014/main" id="{82853D4F-887D-424B-827E-F3DE105F8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855" y="1469765"/>
            <a:ext cx="4860532" cy="481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Callout: Line with Accent Bar 42">
            <a:extLst>
              <a:ext uri="{FF2B5EF4-FFF2-40B4-BE49-F238E27FC236}">
                <a16:creationId xmlns:a16="http://schemas.microsoft.com/office/drawing/2014/main" id="{53DA78F6-AACE-D240-8AD6-74B9E056BE01}"/>
              </a:ext>
            </a:extLst>
          </p:cNvPr>
          <p:cNvSpPr/>
          <p:nvPr/>
        </p:nvSpPr>
        <p:spPr>
          <a:xfrm>
            <a:off x="4777626" y="5821680"/>
            <a:ext cx="1161164" cy="616846"/>
          </a:xfrm>
          <a:prstGeom prst="accentCallout1">
            <a:avLst>
              <a:gd name="adj1" fmla="val 31089"/>
              <a:gd name="adj2" fmla="val 103544"/>
              <a:gd name="adj3" fmla="val -67321"/>
              <a:gd name="adj4" fmla="val 192242"/>
            </a:avLst>
          </a:prstGeom>
          <a:solidFill>
            <a:srgbClr val="1A93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Live Process Graphics</a:t>
            </a:r>
          </a:p>
        </p:txBody>
      </p:sp>
      <p:sp>
        <p:nvSpPr>
          <p:cNvPr id="121" name="Callout: Line with Accent Bar 22">
            <a:extLst>
              <a:ext uri="{FF2B5EF4-FFF2-40B4-BE49-F238E27FC236}">
                <a16:creationId xmlns:a16="http://schemas.microsoft.com/office/drawing/2014/main" id="{74A711F5-CBEA-6945-BE48-2CBFA9DE18C6}"/>
              </a:ext>
            </a:extLst>
          </p:cNvPr>
          <p:cNvSpPr/>
          <p:nvPr/>
        </p:nvSpPr>
        <p:spPr>
          <a:xfrm>
            <a:off x="4536537" y="4216883"/>
            <a:ext cx="1286778" cy="570579"/>
          </a:xfrm>
          <a:prstGeom prst="accentCallout1">
            <a:avLst>
              <a:gd name="adj1" fmla="val 31089"/>
              <a:gd name="adj2" fmla="val 103544"/>
              <a:gd name="adj3" fmla="val 107781"/>
              <a:gd name="adj4" fmla="val 129033"/>
            </a:avLst>
          </a:prstGeom>
          <a:solidFill>
            <a:srgbClr val="1A93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InTouch OMI Navigation Tree</a:t>
            </a:r>
          </a:p>
        </p:txBody>
      </p:sp>
      <p:sp>
        <p:nvSpPr>
          <p:cNvPr id="122" name="Callout: Line with Accent Bar 21">
            <a:extLst>
              <a:ext uri="{FF2B5EF4-FFF2-40B4-BE49-F238E27FC236}">
                <a16:creationId xmlns:a16="http://schemas.microsoft.com/office/drawing/2014/main" id="{67C3363C-3BEC-A246-ACD0-99D954FD46BE}"/>
              </a:ext>
            </a:extLst>
          </p:cNvPr>
          <p:cNvSpPr/>
          <p:nvPr/>
        </p:nvSpPr>
        <p:spPr>
          <a:xfrm>
            <a:off x="4777626" y="3248096"/>
            <a:ext cx="909148" cy="531068"/>
          </a:xfrm>
          <a:prstGeom prst="accentCallout1">
            <a:avLst>
              <a:gd name="adj1" fmla="val 34089"/>
              <a:gd name="adj2" fmla="val 103235"/>
              <a:gd name="adj3" fmla="val 22831"/>
              <a:gd name="adj4" fmla="val 155878"/>
            </a:avLst>
          </a:prstGeom>
          <a:solidFill>
            <a:srgbClr val="1A93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3D Site </a:t>
            </a:r>
          </a:p>
          <a:p>
            <a:pPr algn="ctr"/>
            <a:r>
              <a:rPr lang="en-GB" sz="1200" dirty="0"/>
              <a:t>Overview</a:t>
            </a:r>
          </a:p>
        </p:txBody>
      </p:sp>
      <p:sp>
        <p:nvSpPr>
          <p:cNvPr id="123" name="Callout: Line with Accent Bar 44">
            <a:extLst>
              <a:ext uri="{FF2B5EF4-FFF2-40B4-BE49-F238E27FC236}">
                <a16:creationId xmlns:a16="http://schemas.microsoft.com/office/drawing/2014/main" id="{31702606-C59A-0A4D-A865-E63D4BD263D4}"/>
              </a:ext>
            </a:extLst>
          </p:cNvPr>
          <p:cNvSpPr/>
          <p:nvPr/>
        </p:nvSpPr>
        <p:spPr>
          <a:xfrm>
            <a:off x="6574661" y="6342890"/>
            <a:ext cx="1132440" cy="515109"/>
          </a:xfrm>
          <a:prstGeom prst="accentCallout1">
            <a:avLst>
              <a:gd name="adj1" fmla="val 31089"/>
              <a:gd name="adj2" fmla="val 103544"/>
              <a:gd name="adj3" fmla="val -93282"/>
              <a:gd name="adj4" fmla="val 118471"/>
            </a:avLst>
          </a:prstGeom>
          <a:solidFill>
            <a:srgbClr val="1A93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Alarm Grid</a:t>
            </a:r>
          </a:p>
        </p:txBody>
      </p:sp>
      <p:sp>
        <p:nvSpPr>
          <p:cNvPr id="124" name="Callout: Line with Accent Bar 20">
            <a:extLst>
              <a:ext uri="{FF2B5EF4-FFF2-40B4-BE49-F238E27FC236}">
                <a16:creationId xmlns:a16="http://schemas.microsoft.com/office/drawing/2014/main" id="{520C576A-FBD2-5E4E-BC88-D00551533CC6}"/>
              </a:ext>
            </a:extLst>
          </p:cNvPr>
          <p:cNvSpPr/>
          <p:nvPr/>
        </p:nvSpPr>
        <p:spPr>
          <a:xfrm>
            <a:off x="10820387" y="1542256"/>
            <a:ext cx="1371613" cy="589833"/>
          </a:xfrm>
          <a:prstGeom prst="accentCallout1">
            <a:avLst>
              <a:gd name="adj1" fmla="val 18750"/>
              <a:gd name="adj2" fmla="val -3300"/>
              <a:gd name="adj3" fmla="val 114548"/>
              <a:gd name="adj4" fmla="val -19381"/>
            </a:avLst>
          </a:prstGeom>
          <a:solidFill>
            <a:srgbClr val="1A93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  <a:p>
            <a:pPr algn="ctr"/>
            <a:r>
              <a:rPr lang="en-GB" sz="1200" dirty="0"/>
              <a:t>Operational KPIs Status Indicators</a:t>
            </a:r>
          </a:p>
          <a:p>
            <a:pPr algn="ctr"/>
            <a:endParaRPr lang="en-GB" sz="1200" i="1" dirty="0"/>
          </a:p>
        </p:txBody>
      </p:sp>
      <p:sp>
        <p:nvSpPr>
          <p:cNvPr id="125" name="Callout: Line with Accent Bar 40">
            <a:extLst>
              <a:ext uri="{FF2B5EF4-FFF2-40B4-BE49-F238E27FC236}">
                <a16:creationId xmlns:a16="http://schemas.microsoft.com/office/drawing/2014/main" id="{6BEECD14-DF7C-8245-B226-5C6D95701CC1}"/>
              </a:ext>
            </a:extLst>
          </p:cNvPr>
          <p:cNvSpPr/>
          <p:nvPr/>
        </p:nvSpPr>
        <p:spPr>
          <a:xfrm>
            <a:off x="10872762" y="3873202"/>
            <a:ext cx="1255060" cy="603095"/>
          </a:xfrm>
          <a:prstGeom prst="accentCallout1">
            <a:avLst>
              <a:gd name="adj1" fmla="val 78334"/>
              <a:gd name="adj2" fmla="val -2517"/>
              <a:gd name="adj3" fmla="val 146119"/>
              <a:gd name="adj4" fmla="val -34085"/>
            </a:avLst>
          </a:prstGeom>
          <a:solidFill>
            <a:srgbClr val="1A93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1D and 2D Viewers</a:t>
            </a:r>
          </a:p>
        </p:txBody>
      </p:sp>
      <p:sp>
        <p:nvSpPr>
          <p:cNvPr id="126" name="Callout: Line with Accent Bar 46">
            <a:extLst>
              <a:ext uri="{FF2B5EF4-FFF2-40B4-BE49-F238E27FC236}">
                <a16:creationId xmlns:a16="http://schemas.microsoft.com/office/drawing/2014/main" id="{1F641C54-CF36-3E42-8DDD-90CDEFB4B2A3}"/>
              </a:ext>
            </a:extLst>
          </p:cNvPr>
          <p:cNvSpPr/>
          <p:nvPr/>
        </p:nvSpPr>
        <p:spPr>
          <a:xfrm>
            <a:off x="8618857" y="6352172"/>
            <a:ext cx="1684982" cy="505828"/>
          </a:xfrm>
          <a:prstGeom prst="accentCallout1">
            <a:avLst>
              <a:gd name="adj1" fmla="val -4822"/>
              <a:gd name="adj2" fmla="val -1974"/>
              <a:gd name="adj3" fmla="val -156577"/>
              <a:gd name="adj4" fmla="val 23583"/>
            </a:avLst>
          </a:prstGeom>
          <a:solidFill>
            <a:srgbClr val="1A93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“Live” camera feed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93BA0A2F-380D-D04B-80B3-CC8B2CCA2479}"/>
              </a:ext>
            </a:extLst>
          </p:cNvPr>
          <p:cNvSpPr/>
          <p:nvPr/>
        </p:nvSpPr>
        <p:spPr>
          <a:xfrm>
            <a:off x="10381650" y="2221787"/>
            <a:ext cx="165100" cy="165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ABBEAEEB-D800-EF4A-B70E-86DD978E98F9}"/>
              </a:ext>
            </a:extLst>
          </p:cNvPr>
          <p:cNvSpPr/>
          <p:nvPr/>
        </p:nvSpPr>
        <p:spPr>
          <a:xfrm>
            <a:off x="7850840" y="5565494"/>
            <a:ext cx="165100" cy="165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F67091D0-5F32-B74F-800B-283449A2A70C}"/>
              </a:ext>
            </a:extLst>
          </p:cNvPr>
          <p:cNvSpPr/>
          <p:nvPr/>
        </p:nvSpPr>
        <p:spPr>
          <a:xfrm>
            <a:off x="6995056" y="5229507"/>
            <a:ext cx="165100" cy="165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2F302C32-B224-FC43-9BC7-A03B5C7E6A2B}"/>
              </a:ext>
            </a:extLst>
          </p:cNvPr>
          <p:cNvSpPr/>
          <p:nvPr/>
        </p:nvSpPr>
        <p:spPr>
          <a:xfrm>
            <a:off x="10303839" y="4692317"/>
            <a:ext cx="165100" cy="165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43422498-0C8C-804D-948F-A7C8D48304C9}"/>
              </a:ext>
            </a:extLst>
          </p:cNvPr>
          <p:cNvSpPr/>
          <p:nvPr/>
        </p:nvSpPr>
        <p:spPr>
          <a:xfrm>
            <a:off x="6239211" y="4901971"/>
            <a:ext cx="165100" cy="165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D7D30F49-59EA-EE42-9A33-8F583D3DAE0D}"/>
              </a:ext>
            </a:extLst>
          </p:cNvPr>
          <p:cNvSpPr/>
          <p:nvPr/>
        </p:nvSpPr>
        <p:spPr>
          <a:xfrm>
            <a:off x="6350676" y="3263359"/>
            <a:ext cx="165100" cy="165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B2DE1833-C0E0-F84E-B7F4-934E07D89F0E}"/>
              </a:ext>
            </a:extLst>
          </p:cNvPr>
          <p:cNvSpPr/>
          <p:nvPr/>
        </p:nvSpPr>
        <p:spPr>
          <a:xfrm>
            <a:off x="9010604" y="5418837"/>
            <a:ext cx="165100" cy="165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2247" y="1334045"/>
            <a:ext cx="443174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defTabSz="456573">
              <a:buFont typeface="Arial" panose="020B0604020202020204" pitchFamily="34" charset="0"/>
              <a:buChar char="•"/>
              <a:defRPr/>
            </a:pPr>
            <a:r>
              <a:rPr lang="en-US" kern="0" dirty="0"/>
              <a:t>System of System. Unifies all essential system services into a single robust platform. Integrating </a:t>
            </a:r>
            <a:r>
              <a:rPr lang="en-US" kern="0" dirty="0" smtClean="0"/>
              <a:t>all </a:t>
            </a:r>
            <a:r>
              <a:rPr lang="en-US" kern="0" dirty="0"/>
              <a:t>e</a:t>
            </a:r>
            <a:r>
              <a:rPr lang="en-US" kern="0" dirty="0" smtClean="0"/>
              <a:t>dge subsystem in in a unify platform</a:t>
            </a:r>
            <a:br>
              <a:rPr lang="en-US" kern="0" dirty="0" smtClean="0"/>
            </a:br>
            <a:endParaRPr lang="en-US" kern="0" dirty="0"/>
          </a:p>
          <a:p>
            <a:pPr marL="171450" lvl="0" indent="-171450" defTabSz="456573">
              <a:buFont typeface="Arial" panose="020B0604020202020204" pitchFamily="34" charset="0"/>
              <a:buChar char="•"/>
              <a:defRPr/>
            </a:pPr>
            <a:r>
              <a:rPr lang="en-US" kern="0" dirty="0"/>
              <a:t>Used to collect and analyze data with historians, intelligence and mobile reporting tools. Plug in MES, Batch &amp; Workflow to streamline </a:t>
            </a:r>
            <a:r>
              <a:rPr lang="en-US" kern="0" dirty="0" smtClean="0"/>
              <a:t>operation</a:t>
            </a:r>
            <a:br>
              <a:rPr lang="en-US" kern="0" dirty="0" smtClean="0"/>
            </a:br>
            <a:endParaRPr lang="en-US" kern="0" dirty="0"/>
          </a:p>
          <a:p>
            <a:pPr marL="171450" lvl="0" indent="-171450" defTabSz="456573">
              <a:buFont typeface="Arial" panose="020B0604020202020204" pitchFamily="34" charset="0"/>
              <a:buChar char="•"/>
              <a:defRPr/>
            </a:pPr>
            <a:r>
              <a:rPr lang="en-US" kern="0" dirty="0"/>
              <a:t>Enterprise wide visibility across Operational and Business </a:t>
            </a:r>
            <a:r>
              <a:rPr lang="en-US" kern="0" dirty="0" smtClean="0"/>
              <a:t>organization</a:t>
            </a:r>
            <a:br>
              <a:rPr lang="en-US" kern="0" dirty="0" smtClean="0"/>
            </a:br>
            <a:endParaRPr lang="en-US" kern="0" dirty="0"/>
          </a:p>
          <a:p>
            <a:pPr marL="171450" lvl="0" indent="-171450" defTabSz="456573">
              <a:buFont typeface="Arial" panose="020B0604020202020204" pitchFamily="34" charset="0"/>
              <a:buChar char="•"/>
              <a:defRPr/>
            </a:pPr>
            <a:r>
              <a:rPr lang="en-US" kern="0" dirty="0"/>
              <a:t> An open and scalable foundation with centralized management to integrate and unify people, information, and processes with flexibility to rapidly adapt to business needs</a:t>
            </a:r>
          </a:p>
        </p:txBody>
      </p:sp>
    </p:spTree>
    <p:extLst>
      <p:ext uri="{BB962C8B-B14F-4D97-AF65-F5344CB8AC3E}">
        <p14:creationId xmlns:p14="http://schemas.microsoft.com/office/powerpoint/2010/main" val="164878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82FAE9D0-AC1F-4743-9013-83216D506F1D}"/>
              </a:ext>
            </a:extLst>
          </p:cNvPr>
          <p:cNvSpPr txBox="1">
            <a:spLocks/>
          </p:cNvSpPr>
          <p:nvPr/>
        </p:nvSpPr>
        <p:spPr>
          <a:xfrm>
            <a:off x="363507" y="695027"/>
            <a:ext cx="10972800" cy="6342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latin typeface="+mn-lt"/>
              </a:rPr>
              <a:t>Edge to Enterprise solution made easy</a:t>
            </a:r>
            <a:endParaRPr lang="en-US" sz="3600" dirty="0">
              <a:latin typeface="+mn-lt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18D0200-10B9-4545-8A21-A6372623C84B}"/>
              </a:ext>
            </a:extLst>
          </p:cNvPr>
          <p:cNvSpPr/>
          <p:nvPr/>
        </p:nvSpPr>
        <p:spPr>
          <a:xfrm>
            <a:off x="3589469" y="2259496"/>
            <a:ext cx="1651518" cy="154966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E478E"/>
                </a:solidFill>
                <a:effectLst/>
                <a:uLnTx/>
                <a:uFillTx/>
                <a:ea typeface="+mn-ea"/>
                <a:cs typeface="+mn-cs"/>
              </a:rPr>
              <a:t>Enterprise SCADA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94734A1-D7D2-42EF-8CF8-76D52E97E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584" y="2586140"/>
            <a:ext cx="859286" cy="64876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AC9327E-29C6-4554-9013-BFBD19E7D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322" y="4792474"/>
            <a:ext cx="600943" cy="45070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173F8A1-6735-4AA6-9D61-E42554FA2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1052" y="4792474"/>
            <a:ext cx="408542" cy="477994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EF700806-932B-464A-A98F-6D77C4154208}"/>
              </a:ext>
            </a:extLst>
          </p:cNvPr>
          <p:cNvSpPr/>
          <p:nvPr/>
        </p:nvSpPr>
        <p:spPr>
          <a:xfrm>
            <a:off x="1676125" y="4348674"/>
            <a:ext cx="1651518" cy="154966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E478E"/>
                </a:solidFill>
                <a:effectLst/>
                <a:uLnTx/>
                <a:uFillTx/>
                <a:ea typeface="+mn-ea"/>
                <a:cs typeface="+mn-cs"/>
              </a:rPr>
              <a:t>AVEVA Edge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C59079C-423E-4EE7-97C4-EF905B8B3AB3}"/>
              </a:ext>
            </a:extLst>
          </p:cNvPr>
          <p:cNvSpPr txBox="1"/>
          <p:nvPr/>
        </p:nvSpPr>
        <p:spPr>
          <a:xfrm>
            <a:off x="363507" y="4679954"/>
            <a:ext cx="1289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On Premise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Asset Level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FB7C69A-4300-4612-8349-6A76E2D2F2A3}"/>
              </a:ext>
            </a:extLst>
          </p:cNvPr>
          <p:cNvGrpSpPr/>
          <p:nvPr/>
        </p:nvGrpSpPr>
        <p:grpSpPr>
          <a:xfrm>
            <a:off x="1934590" y="5326285"/>
            <a:ext cx="1255403" cy="461665"/>
            <a:chOff x="8293175" y="2503974"/>
            <a:chExt cx="1720717" cy="670409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EC89112-3126-4C28-AEC2-7511486F5123}"/>
                </a:ext>
              </a:extLst>
            </p:cNvPr>
            <p:cNvSpPr txBox="1"/>
            <p:nvPr/>
          </p:nvSpPr>
          <p:spPr>
            <a:xfrm>
              <a:off x="8928331" y="2503974"/>
              <a:ext cx="1085561" cy="670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anose="020F0704030504030204" pitchFamily="34" charset="0"/>
                </a:rPr>
                <a:t>AVEVA</a:t>
              </a:r>
            </a:p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anose="020F0704030504030204" pitchFamily="34" charset="0"/>
                </a:rPr>
                <a:t>Edge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A769D7C-8D1C-40C4-8840-C37C03921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93175" y="2567955"/>
              <a:ext cx="635156" cy="57992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54B4E48-AF18-4387-B8C8-79CFDBC533CF}"/>
              </a:ext>
            </a:extLst>
          </p:cNvPr>
          <p:cNvGrpSpPr/>
          <p:nvPr/>
        </p:nvGrpSpPr>
        <p:grpSpPr>
          <a:xfrm>
            <a:off x="3771552" y="3178935"/>
            <a:ext cx="1562653" cy="646331"/>
            <a:chOff x="7030742" y="3213053"/>
            <a:chExt cx="1562653" cy="646331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096D2F0-6E21-43BD-A1E1-E033890E4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30742" y="3314661"/>
              <a:ext cx="504896" cy="48108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61F3E10-7AFC-4C9F-9E21-F1DD5BB119CD}"/>
                </a:ext>
              </a:extLst>
            </p:cNvPr>
            <p:cNvSpPr txBox="1"/>
            <p:nvPr/>
          </p:nvSpPr>
          <p:spPr>
            <a:xfrm>
              <a:off x="7600337" y="3213053"/>
              <a:ext cx="9930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anose="020F0704030504030204" pitchFamily="34" charset="0"/>
                </a:rPr>
                <a:t>AVEVA</a:t>
              </a:r>
            </a:p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anose="020F0704030504030204" pitchFamily="34" charset="0"/>
                </a:rPr>
                <a:t>System </a:t>
              </a:r>
            </a:p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anose="020F0704030504030204" pitchFamily="34" charset="0"/>
                </a:rPr>
                <a:t>Platform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34B03FB9-3882-487B-9619-A4C775BA296C}"/>
              </a:ext>
            </a:extLst>
          </p:cNvPr>
          <p:cNvSpPr txBox="1"/>
          <p:nvPr/>
        </p:nvSpPr>
        <p:spPr>
          <a:xfrm>
            <a:off x="328593" y="2674618"/>
            <a:ext cx="3196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Unified Operation Center (UOC)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Control Room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43D00EA-A7F3-403F-ABCF-5D733601A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7666" y="4792474"/>
            <a:ext cx="600943" cy="45070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06926B0-2F24-4BA3-817D-9A367AF97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396" y="4792474"/>
            <a:ext cx="408542" cy="477994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99126B8D-0A5F-4CFC-B802-0CF0B88C4B68}"/>
              </a:ext>
            </a:extLst>
          </p:cNvPr>
          <p:cNvSpPr/>
          <p:nvPr/>
        </p:nvSpPr>
        <p:spPr>
          <a:xfrm>
            <a:off x="3589469" y="4348674"/>
            <a:ext cx="1651518" cy="154966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E478E"/>
                </a:solidFill>
                <a:effectLst/>
                <a:uLnTx/>
                <a:uFillTx/>
                <a:ea typeface="+mn-ea"/>
                <a:cs typeface="+mn-cs"/>
              </a:rPr>
              <a:t>AVEVA Edge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9DD833B-5551-4BA4-B89F-29BE0E04FF62}"/>
              </a:ext>
            </a:extLst>
          </p:cNvPr>
          <p:cNvGrpSpPr/>
          <p:nvPr/>
        </p:nvGrpSpPr>
        <p:grpSpPr>
          <a:xfrm>
            <a:off x="3847934" y="5326285"/>
            <a:ext cx="1255403" cy="461665"/>
            <a:chOff x="8293175" y="2503974"/>
            <a:chExt cx="1720717" cy="670409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46911AA-A209-4C2F-B153-7ECBD3C20836}"/>
                </a:ext>
              </a:extLst>
            </p:cNvPr>
            <p:cNvSpPr txBox="1"/>
            <p:nvPr/>
          </p:nvSpPr>
          <p:spPr>
            <a:xfrm>
              <a:off x="8928331" y="2503974"/>
              <a:ext cx="1085561" cy="670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anose="020F0704030504030204" pitchFamily="34" charset="0"/>
                </a:rPr>
                <a:t>AVEVA</a:t>
              </a:r>
            </a:p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anose="020F0704030504030204" pitchFamily="34" charset="0"/>
                </a:rPr>
                <a:t>Edge</a:t>
              </a: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F7DBC76-40A3-4D51-9148-58D45E7A2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93175" y="2567955"/>
              <a:ext cx="635156" cy="579925"/>
            </a:xfrm>
            <a:prstGeom prst="rect">
              <a:avLst/>
            </a:prstGeom>
          </p:spPr>
        </p:pic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167AB14E-677F-4011-BB20-774C660D7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987" y="4792474"/>
            <a:ext cx="600943" cy="45070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C1E5953-34B2-4F00-BF7F-5B908C980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4717" y="4792474"/>
            <a:ext cx="408542" cy="477994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E939178C-B12D-4025-9491-07B723650CAE}"/>
              </a:ext>
            </a:extLst>
          </p:cNvPr>
          <p:cNvSpPr/>
          <p:nvPr/>
        </p:nvSpPr>
        <p:spPr>
          <a:xfrm>
            <a:off x="5499790" y="4348674"/>
            <a:ext cx="1651518" cy="154966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E478E"/>
                </a:solidFill>
                <a:effectLst/>
                <a:uLnTx/>
                <a:uFillTx/>
                <a:ea typeface="+mn-ea"/>
                <a:cs typeface="+mn-cs"/>
              </a:rPr>
              <a:t>AVEVA Edge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3D63E30-FB33-4FAD-A60E-91145C1EB027}"/>
              </a:ext>
            </a:extLst>
          </p:cNvPr>
          <p:cNvGrpSpPr/>
          <p:nvPr/>
        </p:nvGrpSpPr>
        <p:grpSpPr>
          <a:xfrm>
            <a:off x="5758255" y="5326285"/>
            <a:ext cx="1255403" cy="461665"/>
            <a:chOff x="8293175" y="2503974"/>
            <a:chExt cx="1720717" cy="670409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A0F8698-01FB-4287-8288-6FE594A79FDD}"/>
                </a:ext>
              </a:extLst>
            </p:cNvPr>
            <p:cNvSpPr txBox="1"/>
            <p:nvPr/>
          </p:nvSpPr>
          <p:spPr>
            <a:xfrm>
              <a:off x="8928331" y="2503974"/>
              <a:ext cx="1085561" cy="670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anose="020F0704030504030204" pitchFamily="34" charset="0"/>
                </a:rPr>
                <a:t>AVEVA</a:t>
              </a:r>
            </a:p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anose="020F0704030504030204" pitchFamily="34" charset="0"/>
                </a:rPr>
                <a:t>Edge</a:t>
              </a: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C8CE7887-30D9-4465-8E7A-3B98985AC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93175" y="2567955"/>
              <a:ext cx="635156" cy="579925"/>
            </a:xfrm>
            <a:prstGeom prst="rect">
              <a:avLst/>
            </a:prstGeom>
          </p:spPr>
        </p:pic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D30BE4-6269-4D17-981F-8B120EE95456}"/>
              </a:ext>
            </a:extLst>
          </p:cNvPr>
          <p:cNvCxnSpPr/>
          <p:nvPr/>
        </p:nvCxnSpPr>
        <p:spPr>
          <a:xfrm>
            <a:off x="1652941" y="4080386"/>
            <a:ext cx="54983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02035C7-D3A9-4A59-A269-F1E916F4571A}"/>
              </a:ext>
            </a:extLst>
          </p:cNvPr>
          <p:cNvCxnSpPr>
            <a:cxnSpLocks/>
          </p:cNvCxnSpPr>
          <p:nvPr/>
        </p:nvCxnSpPr>
        <p:spPr>
          <a:xfrm flipV="1">
            <a:off x="2475809" y="4080386"/>
            <a:ext cx="0" cy="28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9D17B9C-A972-4902-A84C-82635EDC3647}"/>
              </a:ext>
            </a:extLst>
          </p:cNvPr>
          <p:cNvCxnSpPr>
            <a:cxnSpLocks/>
          </p:cNvCxnSpPr>
          <p:nvPr/>
        </p:nvCxnSpPr>
        <p:spPr>
          <a:xfrm flipV="1">
            <a:off x="6298930" y="4080386"/>
            <a:ext cx="0" cy="28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399F471-438A-4E08-B07E-A0096CC66001}"/>
              </a:ext>
            </a:extLst>
          </p:cNvPr>
          <p:cNvCxnSpPr>
            <a:cxnSpLocks/>
          </p:cNvCxnSpPr>
          <p:nvPr/>
        </p:nvCxnSpPr>
        <p:spPr>
          <a:xfrm flipV="1">
            <a:off x="4388609" y="3809163"/>
            <a:ext cx="0" cy="5395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86B9678D-D93B-4AF4-8626-B2EF192EF123}"/>
              </a:ext>
            </a:extLst>
          </p:cNvPr>
          <p:cNvSpPr/>
          <p:nvPr/>
        </p:nvSpPr>
        <p:spPr>
          <a:xfrm>
            <a:off x="7603331" y="1514854"/>
            <a:ext cx="4404985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Seamless integrated development environment</a:t>
            </a:r>
          </a:p>
          <a:p>
            <a:pPr marL="285750" indent="-285750"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Support for Industrial Graphics and Galaxy Repository</a:t>
            </a:r>
          </a:p>
          <a:p>
            <a:pPr marL="285750" indent="-285750"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Automatic point mapping</a:t>
            </a:r>
          </a:p>
          <a:p>
            <a:pPr marL="285750" indent="-285750"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Event-driven communication (VTQ)</a:t>
            </a:r>
          </a:p>
          <a:p>
            <a:pPr marL="285750" indent="-285750"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Synchronized Alarm Status</a:t>
            </a:r>
          </a:p>
          <a:p>
            <a:pPr marL="285750" indent="-285750"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Native support for AVEVA Historian</a:t>
            </a:r>
          </a:p>
          <a:p>
            <a:pPr marL="285750" indent="-285750"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Remote Management and Deployment</a:t>
            </a:r>
          </a:p>
          <a:p>
            <a:pPr marL="285750" indent="-285750"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Native </a:t>
            </a:r>
            <a:r>
              <a:rPr lang="en-US" dirty="0" err="1"/>
              <a:t>ITMEViewApp</a:t>
            </a:r>
            <a:r>
              <a:rPr lang="en-US" dirty="0"/>
              <a:t> object for System Platform, MQTT </a:t>
            </a:r>
            <a:r>
              <a:rPr lang="en-US" dirty="0" err="1"/>
              <a:t>SparkplugB</a:t>
            </a:r>
            <a:r>
              <a:rPr lang="en-US" dirty="0"/>
              <a:t> and/or OPC UA integration options.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4F0044F-9143-44D5-BBB5-E4B75E8D9882}"/>
              </a:ext>
            </a:extLst>
          </p:cNvPr>
          <p:cNvSpPr/>
          <p:nvPr/>
        </p:nvSpPr>
        <p:spPr>
          <a:xfrm>
            <a:off x="5585678" y="2149325"/>
            <a:ext cx="1621536" cy="1621536"/>
          </a:xfrm>
          <a:prstGeom prst="rect">
            <a:avLst/>
          </a:prstGeom>
          <a:blipFill dpi="0" rotWithShape="1">
            <a:blip r:embed="rId9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7555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O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0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F6B2D155-397B-4012-AF5A-A0E98B8CC0D1}"/>
              </a:ext>
            </a:extLst>
          </p:cNvPr>
          <p:cNvSpPr txBox="1"/>
          <p:nvPr/>
        </p:nvSpPr>
        <p:spPr>
          <a:xfrm>
            <a:off x="301951" y="1577712"/>
            <a:ext cx="539931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/>
              <a:t>AVEVA Insight provides information when and where you need it, so you and your teams, can better manage your assets and improve performance.</a:t>
            </a:r>
          </a:p>
          <a:p>
            <a:endParaRPr lang="en-US" sz="2800" b="0" kern="12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Unlock critical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kern="1200" dirty="0">
                <a:effectLst/>
              </a:rPr>
              <a:t>Increase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Improve asset reliability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kern="1200" dirty="0">
                <a:effectLst/>
              </a:rPr>
              <a:t>Drive operational performance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547425" y="2106044"/>
            <a:ext cx="6122020" cy="3969834"/>
            <a:chOff x="0" y="0"/>
            <a:chExt cx="12192000" cy="684242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972AA62-F217-4C05-A85D-03DF423B7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42422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0E06167-3A09-40DA-BFE7-3C7AC4308BF8}"/>
                </a:ext>
              </a:extLst>
            </p:cNvPr>
            <p:cNvSpPr/>
            <p:nvPr/>
          </p:nvSpPr>
          <p:spPr>
            <a:xfrm>
              <a:off x="0" y="4898967"/>
              <a:ext cx="12192000" cy="143094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Dashboards</a:t>
              </a:r>
              <a:endParaRPr lang="en-AU" sz="5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2E81762E-036E-4D04-AF60-A23166D392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037" b="1180"/>
          <a:stretch/>
        </p:blipFill>
        <p:spPr>
          <a:xfrm>
            <a:off x="9170489" y="4431361"/>
            <a:ext cx="4034353" cy="2694340"/>
          </a:xfrm>
          <a:prstGeom prst="rect">
            <a:avLst/>
          </a:prstGeom>
        </p:spPr>
      </p:pic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82FAE9D0-AC1F-4743-9013-83216D506F1D}"/>
              </a:ext>
            </a:extLst>
          </p:cNvPr>
          <p:cNvSpPr txBox="1">
            <a:spLocks/>
          </p:cNvSpPr>
          <p:nvPr/>
        </p:nvSpPr>
        <p:spPr>
          <a:xfrm>
            <a:off x="363507" y="695027"/>
            <a:ext cx="10972800" cy="6342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latin typeface="+mn-lt"/>
              </a:rPr>
              <a:t>AVEVA Insight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12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sigh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8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9E247DF5-800B-4218-94E1-55325A1F5187}"/>
              </a:ext>
            </a:extLst>
          </p:cNvPr>
          <p:cNvSpPr txBox="1">
            <a:spLocks/>
          </p:cNvSpPr>
          <p:nvPr/>
        </p:nvSpPr>
        <p:spPr>
          <a:xfrm>
            <a:off x="612648" y="585216"/>
            <a:ext cx="10972800" cy="804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Raleway" panose="020B0003030101060003" pitchFamily="34" charset="0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+mn-lt"/>
              </a:rPr>
              <a:t>Common Graphics across Portfolio</a:t>
            </a:r>
            <a:endParaRPr lang="en-US" sz="3600" dirty="0">
              <a:latin typeface="+mn-lt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EE060C8-32B6-4D8F-A6C5-3821D9032C39}"/>
              </a:ext>
            </a:extLst>
          </p:cNvPr>
          <p:cNvSpPr txBox="1">
            <a:spLocks/>
          </p:cNvSpPr>
          <p:nvPr/>
        </p:nvSpPr>
        <p:spPr>
          <a:xfrm>
            <a:off x="609600" y="1176616"/>
            <a:ext cx="10972800" cy="3200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+mn-lt"/>
              </a:rPr>
              <a:t>Leveraging AVEVA Cloud to build &amp; save graphics</a:t>
            </a:r>
            <a:endParaRPr lang="en-US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B0516-50F0-4392-88B0-7EDE6112B2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83" y="1577341"/>
            <a:ext cx="2168080" cy="2168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157539-4643-4EDF-89A8-C8701B57EA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003" y="3429000"/>
            <a:ext cx="3854417" cy="2648566"/>
          </a:xfrm>
          <a:prstGeom prst="rect">
            <a:avLst/>
          </a:prstGeom>
          <a:ln>
            <a:noFill/>
          </a:ln>
          <a:effectLst>
            <a:outerShdw blurRad="292100" dist="139700" dir="2700000" algn="ctr" rotWithShape="0">
              <a:srgbClr val="000000">
                <a:alpha val="3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C88986-3481-4762-80EB-74BC13CF32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5" t="2912" r="2064" b="3429"/>
          <a:stretch/>
        </p:blipFill>
        <p:spPr>
          <a:xfrm>
            <a:off x="1381457" y="4385845"/>
            <a:ext cx="1025853" cy="10057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09BECD-75B4-4542-9405-7886448C463E}"/>
              </a:ext>
            </a:extLst>
          </p:cNvPr>
          <p:cNvSpPr txBox="1"/>
          <p:nvPr/>
        </p:nvSpPr>
        <p:spPr>
          <a:xfrm>
            <a:off x="8846400" y="3086496"/>
            <a:ext cx="2736000" cy="400110"/>
          </a:xfrm>
          <a:prstGeom prst="rect">
            <a:avLst/>
          </a:prstGeom>
          <a:solidFill>
            <a:srgbClr val="F7F3F3"/>
          </a:solidFill>
        </p:spPr>
        <p:txBody>
          <a:bodyPr wrap="none" rtlCol="0">
            <a:noAutofit/>
          </a:bodyPr>
          <a:lstStyle/>
          <a:p>
            <a:pPr>
              <a:defRPr/>
            </a:pPr>
            <a:r>
              <a:rPr lang="en-US" sz="2000" b="1" dirty="0">
                <a:ln w="0"/>
                <a:ea typeface="Roboto Medium" panose="02000000000000000000" pitchFamily="2" charset="0"/>
              </a:rPr>
              <a:t>AVEVA</a:t>
            </a:r>
            <a:r>
              <a:rPr lang="en-US" sz="1000" baseline="85000" dirty="0">
                <a:ln w="0"/>
                <a:ea typeface="Roboto Medium" panose="02000000000000000000" pitchFamily="2" charset="0"/>
              </a:rPr>
              <a:t>TM</a:t>
            </a:r>
            <a:r>
              <a:rPr lang="en-US" sz="2000" dirty="0">
                <a:ln w="0"/>
                <a:ea typeface="Roboto Medium" panose="02000000000000000000" pitchFamily="2" charset="0"/>
              </a:rPr>
              <a:t> OMI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F8CD1F-F795-4B10-86B6-84636870B470}"/>
              </a:ext>
            </a:extLst>
          </p:cNvPr>
          <p:cNvSpPr txBox="1"/>
          <p:nvPr/>
        </p:nvSpPr>
        <p:spPr>
          <a:xfrm>
            <a:off x="8846400" y="3781547"/>
            <a:ext cx="2736000" cy="400110"/>
          </a:xfrm>
          <a:prstGeom prst="rect">
            <a:avLst/>
          </a:prstGeom>
          <a:solidFill>
            <a:srgbClr val="F7F3F3"/>
          </a:solidFill>
        </p:spPr>
        <p:txBody>
          <a:bodyPr wrap="none" rtlCol="0">
            <a:noAutofit/>
          </a:bodyPr>
          <a:lstStyle/>
          <a:p>
            <a:pPr>
              <a:defRPr/>
            </a:pPr>
            <a:r>
              <a:rPr lang="en-US" sz="2000" b="1" dirty="0">
                <a:ln w="0"/>
                <a:ea typeface="Roboto Medium" panose="02000000000000000000" pitchFamily="2" charset="0"/>
              </a:rPr>
              <a:t>AVEVA</a:t>
            </a:r>
            <a:r>
              <a:rPr lang="en-US" sz="1000" baseline="85000" dirty="0">
                <a:ln w="0"/>
                <a:ea typeface="Roboto Medium" panose="02000000000000000000" pitchFamily="2" charset="0"/>
              </a:rPr>
              <a:t>TM</a:t>
            </a:r>
            <a:r>
              <a:rPr lang="en-US" sz="2000" dirty="0">
                <a:ln w="0"/>
                <a:ea typeface="Roboto Medium" panose="02000000000000000000" pitchFamily="2" charset="0"/>
              </a:rPr>
              <a:t> InTouch HMI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630F12-A904-4EE8-9303-E5080FE32878}"/>
              </a:ext>
            </a:extLst>
          </p:cNvPr>
          <p:cNvSpPr txBox="1"/>
          <p:nvPr/>
        </p:nvSpPr>
        <p:spPr>
          <a:xfrm>
            <a:off x="8846400" y="5171649"/>
            <a:ext cx="2736000" cy="400110"/>
          </a:xfrm>
          <a:prstGeom prst="rect">
            <a:avLst/>
          </a:prstGeom>
          <a:solidFill>
            <a:srgbClr val="F7F3F3"/>
          </a:solidFill>
        </p:spPr>
        <p:txBody>
          <a:bodyPr wrap="none" rtlCol="0">
            <a:noAutofit/>
          </a:bodyPr>
          <a:lstStyle/>
          <a:p>
            <a:pPr>
              <a:defRPr/>
            </a:pPr>
            <a:r>
              <a:rPr lang="en-US" sz="2000" b="1" dirty="0">
                <a:ln w="0"/>
                <a:ea typeface="Roboto Medium" panose="02000000000000000000" pitchFamily="2" charset="0"/>
              </a:rPr>
              <a:t>AVEVA</a:t>
            </a:r>
            <a:r>
              <a:rPr lang="en-US" sz="1000" baseline="85000" dirty="0">
                <a:ln w="0"/>
                <a:ea typeface="Roboto Medium" panose="02000000000000000000" pitchFamily="2" charset="0"/>
              </a:rPr>
              <a:t>TM</a:t>
            </a:r>
            <a:r>
              <a:rPr lang="en-US" sz="2000" dirty="0">
                <a:ln w="0"/>
                <a:ea typeface="Roboto Medium" panose="02000000000000000000" pitchFamily="2" charset="0"/>
              </a:rPr>
              <a:t> Edge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8300C9-FCC2-4720-8088-0AD77B256A77}"/>
              </a:ext>
            </a:extLst>
          </p:cNvPr>
          <p:cNvSpPr txBox="1"/>
          <p:nvPr/>
        </p:nvSpPr>
        <p:spPr>
          <a:xfrm>
            <a:off x="8846400" y="4476598"/>
            <a:ext cx="2736000" cy="400110"/>
          </a:xfrm>
          <a:prstGeom prst="rect">
            <a:avLst/>
          </a:prstGeom>
          <a:solidFill>
            <a:srgbClr val="F7F3F3"/>
          </a:solidFill>
        </p:spPr>
        <p:txBody>
          <a:bodyPr wrap="none" rtlCol="0">
            <a:noAutofit/>
          </a:bodyPr>
          <a:lstStyle/>
          <a:p>
            <a:pPr>
              <a:defRPr/>
            </a:pPr>
            <a:r>
              <a:rPr lang="en-US" sz="2000" b="1" dirty="0">
                <a:ln w="0"/>
                <a:ea typeface="Roboto Medium" panose="02000000000000000000" pitchFamily="2" charset="0"/>
              </a:rPr>
              <a:t>AVEVA</a:t>
            </a:r>
            <a:r>
              <a:rPr lang="en-US" sz="1000" baseline="85000" dirty="0">
                <a:ln w="0"/>
                <a:ea typeface="Roboto Medium" panose="02000000000000000000" pitchFamily="2" charset="0"/>
              </a:rPr>
              <a:t>TM</a:t>
            </a:r>
            <a:r>
              <a:rPr lang="en-US" sz="2000" dirty="0">
                <a:ln w="0"/>
                <a:ea typeface="Roboto Medium" panose="02000000000000000000" pitchFamily="2" charset="0"/>
              </a:rPr>
              <a:t> Cloud Insight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5D81C-11E6-4C4A-B507-59C938CADB60}"/>
              </a:ext>
            </a:extLst>
          </p:cNvPr>
          <p:cNvSpPr txBox="1"/>
          <p:nvPr/>
        </p:nvSpPr>
        <p:spPr>
          <a:xfrm>
            <a:off x="8846400" y="2391445"/>
            <a:ext cx="2736000" cy="400110"/>
          </a:xfrm>
          <a:prstGeom prst="rect">
            <a:avLst/>
          </a:prstGeom>
          <a:solidFill>
            <a:srgbClr val="F7F3F3"/>
          </a:solidFill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normalizeH="0" baseline="0" noProof="0" dirty="0">
                <a:ln w="0"/>
                <a:uLnTx/>
                <a:uFillTx/>
                <a:ea typeface="Roboto Medium" panose="02000000000000000000" pitchFamily="2" charset="0"/>
              </a:rPr>
              <a:t>AVEVA</a:t>
            </a:r>
            <a:r>
              <a:rPr kumimoji="0" lang="en-US" sz="1000" i="0" u="none" strike="noStrike" kern="1200" normalizeH="0" baseline="85000" noProof="0" dirty="0">
                <a:ln w="0"/>
                <a:uLnTx/>
                <a:uFillTx/>
                <a:ea typeface="Roboto Medium" panose="02000000000000000000" pitchFamily="2" charset="0"/>
              </a:rPr>
              <a:t>TM</a:t>
            </a:r>
            <a:r>
              <a:rPr kumimoji="0" lang="en-US" sz="2000" i="0" u="none" strike="noStrike" kern="1200" normalizeH="0" baseline="0" noProof="0" dirty="0">
                <a:ln w="0"/>
                <a:uLnTx/>
                <a:uFillTx/>
                <a:ea typeface="Roboto Medium" panose="02000000000000000000" pitchFamily="2" charset="0"/>
              </a:rPr>
              <a:t> System Platform</a:t>
            </a:r>
            <a:endParaRPr kumimoji="0" lang="en-US" sz="1800" i="0" u="none" strike="noStrike" kern="1200" normalizeH="0" baseline="0" noProof="0" dirty="0">
              <a:ln w="0"/>
              <a:uLnTx/>
              <a:uFillTx/>
              <a:ea typeface="Roboto Medium" panose="020000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0B93A8F-E53E-4AF6-9965-413B294223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5" t="2912" r="2064" b="3429"/>
          <a:stretch/>
        </p:blipFill>
        <p:spPr>
          <a:xfrm>
            <a:off x="5698722" y="2697453"/>
            <a:ext cx="512962" cy="5029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9D3644-2296-406A-900A-FC6C03DD7E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5" t="2912" r="2064" b="3429"/>
          <a:stretch/>
        </p:blipFill>
        <p:spPr>
          <a:xfrm>
            <a:off x="5698722" y="2697453"/>
            <a:ext cx="512962" cy="5029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83C729-25D1-4A0C-9D32-DCA0E4592A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5" t="2912" r="2064" b="3429"/>
          <a:stretch/>
        </p:blipFill>
        <p:spPr>
          <a:xfrm>
            <a:off x="5698722" y="2697453"/>
            <a:ext cx="512962" cy="5029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4094ED-505D-4C19-AAAE-F201785298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5" t="2912" r="2064" b="3429"/>
          <a:stretch/>
        </p:blipFill>
        <p:spPr>
          <a:xfrm>
            <a:off x="5698722" y="2697453"/>
            <a:ext cx="512962" cy="502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397A04-59CF-4E6F-8A3F-ED5941A0D9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5" t="2912" r="2064" b="3429"/>
          <a:stretch/>
        </p:blipFill>
        <p:spPr>
          <a:xfrm>
            <a:off x="5698722" y="2694917"/>
            <a:ext cx="512962" cy="5029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E2CCA9-92C3-4FE3-8C72-39C27B4FB8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5" t="2912" r="2064" b="3429"/>
          <a:stretch/>
        </p:blipFill>
        <p:spPr>
          <a:xfrm>
            <a:off x="5698722" y="2694917"/>
            <a:ext cx="512962" cy="50292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9229A9C-C9DA-42B4-87F1-DD205909B423}"/>
              </a:ext>
            </a:extLst>
          </p:cNvPr>
          <p:cNvGrpSpPr/>
          <p:nvPr/>
        </p:nvGrpSpPr>
        <p:grpSpPr>
          <a:xfrm>
            <a:off x="601003" y="1762179"/>
            <a:ext cx="2805137" cy="1573760"/>
            <a:chOff x="6811807" y="1153480"/>
            <a:chExt cx="1978352" cy="1180319"/>
          </a:xfrm>
          <a:solidFill>
            <a:srgbClr val="F7F3F3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8EDA8BB-6EA9-4E18-A5DD-668D023D8BB3}"/>
                </a:ext>
              </a:extLst>
            </p:cNvPr>
            <p:cNvSpPr/>
            <p:nvPr/>
          </p:nvSpPr>
          <p:spPr>
            <a:xfrm>
              <a:off x="6811807" y="1153480"/>
              <a:ext cx="1978352" cy="356616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chemeClr val="bg2"/>
                </a:buClr>
              </a:pPr>
              <a:r>
                <a:rPr lang="en-US" sz="1200" dirty="0">
                  <a:solidFill>
                    <a:schemeClr val="tx1"/>
                  </a:solidFill>
                </a:rPr>
                <a:t>Engineering Efficiency , Built Once!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F84750-0281-47D6-B857-BAD78A9DFB69}"/>
                </a:ext>
              </a:extLst>
            </p:cNvPr>
            <p:cNvSpPr/>
            <p:nvPr/>
          </p:nvSpPr>
          <p:spPr>
            <a:xfrm>
              <a:off x="6811807" y="1561757"/>
              <a:ext cx="1978352" cy="356616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chemeClr val="bg2"/>
                </a:buClr>
              </a:pPr>
              <a:r>
                <a:rPr lang="en-US" sz="1200" dirty="0">
                  <a:solidFill>
                    <a:schemeClr val="tx1"/>
                  </a:solidFill>
                </a:rPr>
                <a:t>Common Technology across Large Customers using multi-products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FCA2D3B-31C2-42E8-AAC3-5ADDA1188807}"/>
                </a:ext>
              </a:extLst>
            </p:cNvPr>
            <p:cNvSpPr/>
            <p:nvPr/>
          </p:nvSpPr>
          <p:spPr>
            <a:xfrm>
              <a:off x="6811807" y="1977183"/>
              <a:ext cx="1978352" cy="356616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chemeClr val="bg2"/>
                </a:buClr>
              </a:pPr>
              <a:r>
                <a:rPr lang="en-US" sz="1200" dirty="0">
                  <a:solidFill>
                    <a:schemeClr val="tx1"/>
                  </a:solidFill>
                </a:rPr>
                <a:t>Concurrent Collaborative  Development across teams / sites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D0AAA53-08C4-44C5-84E4-8A0CA451AA0D}"/>
              </a:ext>
            </a:extLst>
          </p:cNvPr>
          <p:cNvGrpSpPr/>
          <p:nvPr/>
        </p:nvGrpSpPr>
        <p:grpSpPr>
          <a:xfrm>
            <a:off x="8046321" y="2429058"/>
            <a:ext cx="332134" cy="332134"/>
            <a:chOff x="9844646" y="165657"/>
            <a:chExt cx="537604" cy="537604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91334E6-5870-488A-8D61-6E727F397001}"/>
                </a:ext>
              </a:extLst>
            </p:cNvPr>
            <p:cNvSpPr/>
            <p:nvPr/>
          </p:nvSpPr>
          <p:spPr>
            <a:xfrm>
              <a:off x="9844646" y="165657"/>
              <a:ext cx="537604" cy="537604"/>
            </a:xfrm>
            <a:prstGeom prst="ellipse">
              <a:avLst/>
            </a:prstGeom>
            <a:solidFill>
              <a:schemeClr val="accent1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 err="1">
                <a:solidFill>
                  <a:schemeClr val="tx1"/>
                </a:solidFill>
              </a:endParaRPr>
            </a:p>
          </p:txBody>
        </p:sp>
        <p:pic>
          <p:nvPicPr>
            <p:cNvPr id="45" name="Graphic 50" descr="Checkmark">
              <a:extLst>
                <a:ext uri="{FF2B5EF4-FFF2-40B4-BE49-F238E27FC236}">
                  <a16:creationId xmlns:a16="http://schemas.microsoft.com/office/drawing/2014/main" id="{E81F8AA3-2653-4AA8-8F20-D38810961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924699" y="245710"/>
              <a:ext cx="377498" cy="377498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D46BC79-E777-4885-86D4-390908DD2B3B}"/>
              </a:ext>
            </a:extLst>
          </p:cNvPr>
          <p:cNvGrpSpPr/>
          <p:nvPr/>
        </p:nvGrpSpPr>
        <p:grpSpPr>
          <a:xfrm>
            <a:off x="8046321" y="3118896"/>
            <a:ext cx="332134" cy="332134"/>
            <a:chOff x="9844646" y="135215"/>
            <a:chExt cx="537604" cy="537604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22B4CF5-0602-4390-A7FC-A3B427C2E0DA}"/>
                </a:ext>
              </a:extLst>
            </p:cNvPr>
            <p:cNvSpPr/>
            <p:nvPr/>
          </p:nvSpPr>
          <p:spPr>
            <a:xfrm>
              <a:off x="9844646" y="135215"/>
              <a:ext cx="537604" cy="537604"/>
            </a:xfrm>
            <a:prstGeom prst="ellipse">
              <a:avLst/>
            </a:prstGeom>
            <a:solidFill>
              <a:schemeClr val="accent1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 err="1">
                <a:solidFill>
                  <a:schemeClr val="tx1"/>
                </a:solidFill>
              </a:endParaRPr>
            </a:p>
          </p:txBody>
        </p:sp>
        <p:pic>
          <p:nvPicPr>
            <p:cNvPr id="43" name="Graphic 48" descr="Checkmark">
              <a:extLst>
                <a:ext uri="{FF2B5EF4-FFF2-40B4-BE49-F238E27FC236}">
                  <a16:creationId xmlns:a16="http://schemas.microsoft.com/office/drawing/2014/main" id="{C0317CC1-B42C-4143-8701-A45A081E2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924699" y="215268"/>
              <a:ext cx="377498" cy="37749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0EBFE3-07BC-4621-8DE7-7BA8C9E31C4F}"/>
              </a:ext>
            </a:extLst>
          </p:cNvPr>
          <p:cNvGrpSpPr/>
          <p:nvPr/>
        </p:nvGrpSpPr>
        <p:grpSpPr>
          <a:xfrm>
            <a:off x="8046321" y="3827542"/>
            <a:ext cx="332134" cy="332134"/>
            <a:chOff x="9844646" y="135215"/>
            <a:chExt cx="537604" cy="537604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4EB9917-4BCF-4654-80D4-5ACE7A772CCA}"/>
                </a:ext>
              </a:extLst>
            </p:cNvPr>
            <p:cNvSpPr/>
            <p:nvPr/>
          </p:nvSpPr>
          <p:spPr>
            <a:xfrm>
              <a:off x="9844646" y="135215"/>
              <a:ext cx="537604" cy="537604"/>
            </a:xfrm>
            <a:prstGeom prst="ellipse">
              <a:avLst/>
            </a:prstGeom>
            <a:solidFill>
              <a:schemeClr val="accent1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 err="1">
                <a:solidFill>
                  <a:schemeClr val="tx1"/>
                </a:solidFill>
              </a:endParaRPr>
            </a:p>
          </p:txBody>
        </p:sp>
        <p:pic>
          <p:nvPicPr>
            <p:cNvPr id="41" name="Graphic 46" descr="Checkmark">
              <a:extLst>
                <a:ext uri="{FF2B5EF4-FFF2-40B4-BE49-F238E27FC236}">
                  <a16:creationId xmlns:a16="http://schemas.microsoft.com/office/drawing/2014/main" id="{1055E162-AD2A-4ED5-A806-1BE066145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924699" y="215268"/>
              <a:ext cx="377498" cy="37749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960A08-C4E8-43B3-B44E-8194B0D76B04}"/>
              </a:ext>
            </a:extLst>
          </p:cNvPr>
          <p:cNvGrpSpPr/>
          <p:nvPr/>
        </p:nvGrpSpPr>
        <p:grpSpPr>
          <a:xfrm>
            <a:off x="8046321" y="4517382"/>
            <a:ext cx="332134" cy="332134"/>
            <a:chOff x="9844646" y="104775"/>
            <a:chExt cx="537604" cy="53760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A21482D-BB75-48F3-9F2F-2F3BFD9B0B4B}"/>
                </a:ext>
              </a:extLst>
            </p:cNvPr>
            <p:cNvSpPr/>
            <p:nvPr/>
          </p:nvSpPr>
          <p:spPr>
            <a:xfrm>
              <a:off x="9844646" y="104775"/>
              <a:ext cx="537604" cy="537604"/>
            </a:xfrm>
            <a:prstGeom prst="ellipse">
              <a:avLst/>
            </a:prstGeom>
            <a:solidFill>
              <a:schemeClr val="accent1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 err="1">
                <a:solidFill>
                  <a:schemeClr val="tx1"/>
                </a:solidFill>
              </a:endParaRPr>
            </a:p>
          </p:txBody>
        </p:sp>
        <p:pic>
          <p:nvPicPr>
            <p:cNvPr id="39" name="Graphic 44" descr="Checkmark">
              <a:extLst>
                <a:ext uri="{FF2B5EF4-FFF2-40B4-BE49-F238E27FC236}">
                  <a16:creationId xmlns:a16="http://schemas.microsoft.com/office/drawing/2014/main" id="{F9729D0B-3629-4F0C-B4D3-0BFE7A1AA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924699" y="184828"/>
              <a:ext cx="377498" cy="37749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04727C8-F110-4FD6-8125-D022209D931C}"/>
              </a:ext>
            </a:extLst>
          </p:cNvPr>
          <p:cNvGrpSpPr/>
          <p:nvPr/>
        </p:nvGrpSpPr>
        <p:grpSpPr>
          <a:xfrm>
            <a:off x="8046321" y="5207222"/>
            <a:ext cx="332134" cy="332134"/>
            <a:chOff x="9844646" y="74335"/>
            <a:chExt cx="537604" cy="537604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E9508C5-6E30-4A47-BD52-79E5D6EC72A3}"/>
                </a:ext>
              </a:extLst>
            </p:cNvPr>
            <p:cNvSpPr/>
            <p:nvPr/>
          </p:nvSpPr>
          <p:spPr>
            <a:xfrm>
              <a:off x="9844646" y="74335"/>
              <a:ext cx="537604" cy="537604"/>
            </a:xfrm>
            <a:prstGeom prst="ellipse">
              <a:avLst/>
            </a:prstGeom>
            <a:solidFill>
              <a:schemeClr val="accent1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 err="1">
                <a:solidFill>
                  <a:schemeClr val="tx1"/>
                </a:solidFill>
              </a:endParaRPr>
            </a:p>
          </p:txBody>
        </p:sp>
        <p:pic>
          <p:nvPicPr>
            <p:cNvPr id="37" name="Graphic 42" descr="Checkmark">
              <a:extLst>
                <a:ext uri="{FF2B5EF4-FFF2-40B4-BE49-F238E27FC236}">
                  <a16:creationId xmlns:a16="http://schemas.microsoft.com/office/drawing/2014/main" id="{ACFCABB2-94F7-4148-9BB6-680676FE9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924699" y="154388"/>
              <a:ext cx="377498" cy="377498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3AFD4FC3-7880-43DD-907B-087F035E2489}"/>
              </a:ext>
            </a:extLst>
          </p:cNvPr>
          <p:cNvSpPr txBox="1"/>
          <p:nvPr/>
        </p:nvSpPr>
        <p:spPr>
          <a:xfrm>
            <a:off x="4617925" y="2108387"/>
            <a:ext cx="2956149" cy="400110"/>
          </a:xfrm>
          <a:prstGeom prst="rect">
            <a:avLst/>
          </a:prstGeom>
          <a:solidFill>
            <a:srgbClr val="F7F3F3"/>
          </a:solidFill>
        </p:spPr>
        <p:txBody>
          <a:bodyPr wrap="none" rtlCol="0">
            <a:noAutofit/>
          </a:bodyPr>
          <a:lstStyle/>
          <a:p>
            <a:pPr algn="ctr">
              <a:buClr>
                <a:schemeClr val="bg2"/>
              </a:buClr>
              <a:defRPr/>
            </a:pPr>
            <a:r>
              <a:rPr lang="en-IN" sz="2000" b="1" dirty="0">
                <a:ln w="0"/>
                <a:ea typeface="Roboto Medium" panose="02000000000000000000" pitchFamily="2" charset="0"/>
              </a:rPr>
              <a:t>AVEVA</a:t>
            </a:r>
            <a:r>
              <a:rPr lang="en-US" sz="1000" baseline="85000" dirty="0">
                <a:ln w="0"/>
                <a:ea typeface="Roboto Medium" panose="02000000000000000000" pitchFamily="2" charset="0"/>
              </a:rPr>
              <a:t>TM</a:t>
            </a:r>
            <a:r>
              <a:rPr lang="en-IN" sz="2000" dirty="0">
                <a:ln w="0"/>
                <a:ea typeface="Roboto Medium" panose="02000000000000000000" pitchFamily="2" charset="0"/>
              </a:rPr>
              <a:t> Integration Studio</a:t>
            </a:r>
          </a:p>
        </p:txBody>
      </p:sp>
    </p:spTree>
    <p:extLst>
      <p:ext uri="{BB962C8B-B14F-4D97-AF65-F5344CB8AC3E}">
        <p14:creationId xmlns:p14="http://schemas.microsoft.com/office/powerpoint/2010/main" val="39850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0.33307 -0.2828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-1405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20807 -0.1449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-724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914 0.02107 L 0.20807 -0.0409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-31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914 0.01644 L 0.20807 0.060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2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914 0.0206 L 0.20807 0.1604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699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409 0.01806 L 0.20807 0.2648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2" y="1233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1914 0.01481 L 0.20807 0.362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69562C-8CB7-4FA7-A211-8C6DEEE44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3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4A99F2-BA7C-4D74-9C3F-9A579A9BD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72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612E87AD-E1EA-455B-BFFC-AE368CFB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>
                <a:latin typeface="+mj-lt"/>
              </a:rPr>
              <a:t>ISDN Industrial Innovation Challenge 2021</a:t>
            </a:r>
          </a:p>
        </p:txBody>
      </p:sp>
      <p:sp>
        <p:nvSpPr>
          <p:cNvPr id="3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712D95-4A7C-44C1-8946-1889D9143E3F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The Industrial Innovation Challenge 2021 seeks to get participants to apply their process design skills to solve real-world design problems. A unique opportunity to develop that experience while being mentored and supported through the entire competition by expert leaders from ISDN Software Business, AVEVA and Stratus Technologies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DD417E-0085-4767-B839-6B1DF8BDF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330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901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F3B106-8330-4065-9E74-21B0B1E35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1C7FAE-B09A-47D1-A92B-7B5D281B4ABB}"/>
              </a:ext>
            </a:extLst>
          </p:cNvPr>
          <p:cNvSpPr txBox="1"/>
          <p:nvPr/>
        </p:nvSpPr>
        <p:spPr>
          <a:xfrm>
            <a:off x="3257549" y="3143249"/>
            <a:ext cx="4943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100" dirty="0" smtClean="0">
                <a:solidFill>
                  <a:schemeClr val="bg1"/>
                </a:solidFill>
                <a:latin typeface="Raleway" panose="020B0003030101060003" pitchFamily="34" charset="0"/>
              </a:rPr>
              <a:t>AVEVA Edge Overview and Stratus ZTC Edge </a:t>
            </a:r>
            <a:endParaRPr lang="en-SG" sz="2400" b="1" spc="1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20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9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2DF548-1BFE-42CD-BDC3-DF680A498819}"/>
              </a:ext>
            </a:extLst>
          </p:cNvPr>
          <p:cNvSpPr txBox="1">
            <a:spLocks/>
          </p:cNvSpPr>
          <p:nvPr/>
        </p:nvSpPr>
        <p:spPr>
          <a:xfrm>
            <a:off x="841248" y="336419"/>
            <a:ext cx="10506456" cy="101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endParaRPr lang="en-US" sz="2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60B072C-688F-47DC-B497-CB870F820138}"/>
              </a:ext>
            </a:extLst>
          </p:cNvPr>
          <p:cNvSpPr txBox="1">
            <a:spLocks/>
          </p:cNvSpPr>
          <p:nvPr/>
        </p:nvSpPr>
        <p:spPr>
          <a:xfrm>
            <a:off x="612648" y="585216"/>
            <a:ext cx="10972800" cy="804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Raleway" panose="020B0003030101060003" pitchFamily="34" charset="0"/>
                <a:ea typeface="+mj-ea"/>
                <a:cs typeface="+mj-cs"/>
              </a:defRPr>
            </a:lvl1pPr>
          </a:lstStyle>
          <a:p>
            <a:r>
              <a:rPr lang="en-US" smtClean="0"/>
              <a:t>Edge to Enterprise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C9132F-3461-42E5-BFFF-28DA4AF2C4E0}"/>
              </a:ext>
            </a:extLst>
          </p:cNvPr>
          <p:cNvSpPr/>
          <p:nvPr/>
        </p:nvSpPr>
        <p:spPr>
          <a:xfrm>
            <a:off x="255680" y="2417989"/>
            <a:ext cx="7793873" cy="8794474"/>
          </a:xfrm>
          <a:prstGeom prst="rect">
            <a:avLst/>
          </a:prstGeom>
          <a:solidFill>
            <a:srgbClr val="BECCD6">
              <a:alpha val="50196"/>
            </a:srgbClr>
          </a:solidFill>
          <a:ln w="22225"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732CEB-E6F5-478D-81FC-00507A7E004B}"/>
              </a:ext>
            </a:extLst>
          </p:cNvPr>
          <p:cNvSpPr/>
          <p:nvPr/>
        </p:nvSpPr>
        <p:spPr>
          <a:xfrm>
            <a:off x="5984648" y="-2055823"/>
            <a:ext cx="11387294" cy="10626283"/>
          </a:xfrm>
          <a:prstGeom prst="rect">
            <a:avLst/>
          </a:prstGeom>
          <a:solidFill>
            <a:srgbClr val="C1CDFF">
              <a:alpha val="50196"/>
            </a:srgbClr>
          </a:solidFill>
          <a:ln w="22225"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686A8E-8AF3-4C4A-9E40-E894A0CE8F24}"/>
              </a:ext>
            </a:extLst>
          </p:cNvPr>
          <p:cNvSpPr/>
          <p:nvPr/>
        </p:nvSpPr>
        <p:spPr>
          <a:xfrm>
            <a:off x="-5968529" y="-4803278"/>
            <a:ext cx="14496591" cy="10626283"/>
          </a:xfrm>
          <a:prstGeom prst="rect">
            <a:avLst/>
          </a:prstGeom>
          <a:solidFill>
            <a:srgbClr val="54DFA9">
              <a:alpha val="50196"/>
            </a:srgbClr>
          </a:solidFill>
          <a:ln w="22225"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F837C1-918E-4A57-BEE2-81DF98F1E4FB}"/>
              </a:ext>
            </a:extLst>
          </p:cNvPr>
          <p:cNvGrpSpPr/>
          <p:nvPr/>
        </p:nvGrpSpPr>
        <p:grpSpPr>
          <a:xfrm>
            <a:off x="1661368" y="2118395"/>
            <a:ext cx="4320650" cy="2413915"/>
            <a:chOff x="1661368" y="2118395"/>
            <a:chExt cx="4320650" cy="241391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D4D50BF-E997-4F76-AF79-14F1548A64A3}"/>
                </a:ext>
              </a:extLst>
            </p:cNvPr>
            <p:cNvCxnSpPr>
              <a:cxnSpLocks/>
            </p:cNvCxnSpPr>
            <p:nvPr/>
          </p:nvCxnSpPr>
          <p:spPr>
            <a:xfrm>
              <a:off x="5213942" y="2902672"/>
              <a:ext cx="557848" cy="0"/>
            </a:xfrm>
            <a:prstGeom prst="line">
              <a:avLst/>
            </a:prstGeom>
            <a:ln w="38100">
              <a:solidFill>
                <a:srgbClr val="FFBC00"/>
              </a:solidFill>
            </a:ln>
            <a:scene3d>
              <a:camera prst="isometricLeftDown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E2CA93E-304B-4812-A692-784CD5A6DF00}"/>
                </a:ext>
              </a:extLst>
            </p:cNvPr>
            <p:cNvCxnSpPr>
              <a:cxnSpLocks/>
            </p:cNvCxnSpPr>
            <p:nvPr/>
          </p:nvCxnSpPr>
          <p:spPr>
            <a:xfrm>
              <a:off x="5264518" y="2752572"/>
              <a:ext cx="557848" cy="0"/>
            </a:xfrm>
            <a:prstGeom prst="line">
              <a:avLst/>
            </a:prstGeom>
            <a:ln w="38100">
              <a:solidFill>
                <a:srgbClr val="DB2F28"/>
              </a:solidFill>
            </a:ln>
            <a:scene3d>
              <a:camera prst="isometricLeftDown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1149F8F-9304-4C67-998E-074243E92A9D}"/>
                </a:ext>
              </a:extLst>
            </p:cNvPr>
            <p:cNvCxnSpPr>
              <a:cxnSpLocks/>
            </p:cNvCxnSpPr>
            <p:nvPr/>
          </p:nvCxnSpPr>
          <p:spPr>
            <a:xfrm>
              <a:off x="2001608" y="3563104"/>
              <a:ext cx="3865475" cy="0"/>
            </a:xfrm>
            <a:prstGeom prst="line">
              <a:avLst/>
            </a:prstGeom>
            <a:ln w="38100">
              <a:solidFill>
                <a:srgbClr val="FFBC00"/>
              </a:solidFill>
            </a:ln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EED01F5-06E1-4EC9-B4E3-7E7D107E0F1F}"/>
                </a:ext>
              </a:extLst>
            </p:cNvPr>
            <p:cNvCxnSpPr>
              <a:cxnSpLocks/>
            </p:cNvCxnSpPr>
            <p:nvPr/>
          </p:nvCxnSpPr>
          <p:spPr>
            <a:xfrm>
              <a:off x="4049699" y="3304119"/>
              <a:ext cx="287106" cy="0"/>
            </a:xfrm>
            <a:prstGeom prst="line">
              <a:avLst/>
            </a:prstGeom>
            <a:ln w="38100">
              <a:solidFill>
                <a:srgbClr val="FFBC00"/>
              </a:solidFill>
            </a:ln>
            <a:scene3d>
              <a:camera prst="isometricLeftDown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2AC009F-8FAD-4400-A8A8-65BA04AE2F33}"/>
                </a:ext>
              </a:extLst>
            </p:cNvPr>
            <p:cNvCxnSpPr>
              <a:cxnSpLocks/>
            </p:cNvCxnSpPr>
            <p:nvPr/>
          </p:nvCxnSpPr>
          <p:spPr>
            <a:xfrm>
              <a:off x="3504419" y="3883990"/>
              <a:ext cx="557848" cy="0"/>
            </a:xfrm>
            <a:prstGeom prst="line">
              <a:avLst/>
            </a:prstGeom>
            <a:ln w="38100">
              <a:solidFill>
                <a:srgbClr val="FFBC00"/>
              </a:solidFill>
            </a:ln>
            <a:scene3d>
              <a:camera prst="isometricLeftDown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328D771-B3E2-47C6-B59F-E7E45B5FF20A}"/>
                </a:ext>
              </a:extLst>
            </p:cNvPr>
            <p:cNvCxnSpPr>
              <a:cxnSpLocks/>
            </p:cNvCxnSpPr>
            <p:nvPr/>
          </p:nvCxnSpPr>
          <p:spPr>
            <a:xfrm>
              <a:off x="2654867" y="2687143"/>
              <a:ext cx="1033714" cy="0"/>
            </a:xfrm>
            <a:prstGeom prst="line">
              <a:avLst/>
            </a:prstGeom>
            <a:ln w="38100">
              <a:solidFill>
                <a:srgbClr val="FFBC00"/>
              </a:solidFill>
            </a:ln>
            <a:scene3d>
              <a:camera prst="isometricLeftDown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2F19E3A-7A63-402E-8EBA-47D34CB4CC21}"/>
                </a:ext>
              </a:extLst>
            </p:cNvPr>
            <p:cNvCxnSpPr>
              <a:cxnSpLocks/>
            </p:cNvCxnSpPr>
            <p:nvPr/>
          </p:nvCxnSpPr>
          <p:spPr>
            <a:xfrm>
              <a:off x="2474950" y="4464365"/>
              <a:ext cx="557848" cy="0"/>
            </a:xfrm>
            <a:prstGeom prst="line">
              <a:avLst/>
            </a:prstGeom>
            <a:ln w="38100">
              <a:solidFill>
                <a:srgbClr val="FFBC00"/>
              </a:solidFill>
            </a:ln>
            <a:scene3d>
              <a:camera prst="isometricLeftDown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EE89C92-C1DC-4393-8083-1F2D961FC3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1368" y="3507227"/>
              <a:ext cx="4320650" cy="29333"/>
            </a:xfrm>
            <a:prstGeom prst="line">
              <a:avLst/>
            </a:prstGeom>
            <a:ln w="38100">
              <a:solidFill>
                <a:srgbClr val="DB2F28"/>
              </a:solidFill>
            </a:ln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4E0B0C5-4927-4CBE-9510-DA99011E3DE7}"/>
                </a:ext>
              </a:extLst>
            </p:cNvPr>
            <p:cNvCxnSpPr>
              <a:cxnSpLocks/>
            </p:cNvCxnSpPr>
            <p:nvPr/>
          </p:nvCxnSpPr>
          <p:spPr>
            <a:xfrm>
              <a:off x="2212695" y="4532310"/>
              <a:ext cx="557848" cy="0"/>
            </a:xfrm>
            <a:prstGeom prst="line">
              <a:avLst/>
            </a:prstGeom>
            <a:ln w="38100">
              <a:solidFill>
                <a:srgbClr val="DB2F28"/>
              </a:solidFill>
            </a:ln>
            <a:scene3d>
              <a:camera prst="isometricLeftDown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33FF03F-31A5-47F4-AABE-964793A7DE5D}"/>
                </a:ext>
              </a:extLst>
            </p:cNvPr>
            <p:cNvCxnSpPr>
              <a:cxnSpLocks/>
            </p:cNvCxnSpPr>
            <p:nvPr/>
          </p:nvCxnSpPr>
          <p:spPr>
            <a:xfrm>
              <a:off x="3565893" y="3739997"/>
              <a:ext cx="557848" cy="0"/>
            </a:xfrm>
            <a:prstGeom prst="line">
              <a:avLst/>
            </a:prstGeom>
            <a:ln w="38100">
              <a:solidFill>
                <a:srgbClr val="DB2F28"/>
              </a:solidFill>
            </a:ln>
            <a:scene3d>
              <a:camera prst="isometricLeftDown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281962D-23E3-4A95-8D31-29FCF8F2EBFC}"/>
                </a:ext>
              </a:extLst>
            </p:cNvPr>
            <p:cNvCxnSpPr>
              <a:cxnSpLocks/>
            </p:cNvCxnSpPr>
            <p:nvPr/>
          </p:nvCxnSpPr>
          <p:spPr>
            <a:xfrm>
              <a:off x="4795301" y="2864778"/>
              <a:ext cx="138012" cy="0"/>
            </a:xfrm>
            <a:prstGeom prst="line">
              <a:avLst/>
            </a:prstGeom>
            <a:ln w="38100">
              <a:solidFill>
                <a:srgbClr val="DB2F28"/>
              </a:solidFill>
            </a:ln>
            <a:scene3d>
              <a:camera prst="isometricLeftDown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CD4F9F-37ED-401F-BD75-557CC8BDD5B0}"/>
                </a:ext>
              </a:extLst>
            </p:cNvPr>
            <p:cNvCxnSpPr>
              <a:cxnSpLocks/>
            </p:cNvCxnSpPr>
            <p:nvPr/>
          </p:nvCxnSpPr>
          <p:spPr>
            <a:xfrm>
              <a:off x="3459102" y="2118395"/>
              <a:ext cx="581870" cy="0"/>
            </a:xfrm>
            <a:prstGeom prst="line">
              <a:avLst/>
            </a:prstGeom>
            <a:ln w="38100">
              <a:solidFill>
                <a:srgbClr val="DB2F28"/>
              </a:solidFill>
            </a:ln>
            <a:scene3d>
              <a:camera prst="isometricLeftDown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61B8A9D-B924-4715-B9AC-9988FAA0AD7B}"/>
              </a:ext>
            </a:extLst>
          </p:cNvPr>
          <p:cNvSpPr txBox="1"/>
          <p:nvPr/>
        </p:nvSpPr>
        <p:spPr>
          <a:xfrm>
            <a:off x="4760699" y="1456145"/>
            <a:ext cx="4921294" cy="369332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  <p:txBody>
          <a:bodyPr wrap="square" rtlCol="0">
            <a:spAutoFit/>
          </a:bodyPr>
          <a:lstStyle/>
          <a:p>
            <a:pPr algn="l">
              <a:buClr>
                <a:schemeClr val="bg2"/>
              </a:buClr>
            </a:pPr>
            <a:r>
              <a:rPr lang="en-US" dirty="0">
                <a:solidFill>
                  <a:srgbClr val="4D5EE0"/>
                </a:solidFill>
                <a:latin typeface="Muli"/>
              </a:rPr>
              <a:t>Control Room/Unified Operations Center</a:t>
            </a:r>
          </a:p>
        </p:txBody>
      </p:sp>
      <p:grpSp>
        <p:nvGrpSpPr>
          <p:cNvPr id="24" name="Supervision web mobile ITEH">
            <a:extLst>
              <a:ext uri="{FF2B5EF4-FFF2-40B4-BE49-F238E27FC236}">
                <a16:creationId xmlns:a16="http://schemas.microsoft.com/office/drawing/2014/main" id="{A037FBD0-66D6-43DC-A88C-E58B06C71FE4}"/>
              </a:ext>
            </a:extLst>
          </p:cNvPr>
          <p:cNvGrpSpPr/>
          <p:nvPr/>
        </p:nvGrpSpPr>
        <p:grpSpPr>
          <a:xfrm>
            <a:off x="6544719" y="269761"/>
            <a:ext cx="1095755" cy="1269881"/>
            <a:chOff x="9444532" y="5673888"/>
            <a:chExt cx="1347302" cy="1561401"/>
          </a:xfrm>
        </p:grpSpPr>
        <p:pic>
          <p:nvPicPr>
            <p:cNvPr id="25" name="Graphique 845">
              <a:extLst>
                <a:ext uri="{FF2B5EF4-FFF2-40B4-BE49-F238E27FC236}">
                  <a16:creationId xmlns:a16="http://schemas.microsoft.com/office/drawing/2014/main" id="{B3202C6E-F10F-4EDA-9C7F-19033C6B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flipH="1">
              <a:off x="9444532" y="5796188"/>
              <a:ext cx="504948" cy="1439101"/>
            </a:xfrm>
            <a:prstGeom prst="rect">
              <a:avLst/>
            </a:prstGeom>
          </p:spPr>
        </p:pic>
        <p:pic>
          <p:nvPicPr>
            <p:cNvPr id="29" name="Graphique 847">
              <a:extLst>
                <a:ext uri="{FF2B5EF4-FFF2-40B4-BE49-F238E27FC236}">
                  <a16:creationId xmlns:a16="http://schemas.microsoft.com/office/drawing/2014/main" id="{4475A999-DBDC-4C42-9764-2E9E46991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flipH="1">
              <a:off x="10049876" y="5673888"/>
              <a:ext cx="504825" cy="1276350"/>
            </a:xfrm>
            <a:prstGeom prst="rect">
              <a:avLst/>
            </a:prstGeom>
          </p:spPr>
        </p:pic>
        <p:pic>
          <p:nvPicPr>
            <p:cNvPr id="30" name="Graphique 849">
              <a:extLst>
                <a:ext uri="{FF2B5EF4-FFF2-40B4-BE49-F238E27FC236}">
                  <a16:creationId xmlns:a16="http://schemas.microsoft.com/office/drawing/2014/main" id="{D700C4BC-06FD-4806-A82D-9AD866D4F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flipH="1">
              <a:off x="10496559" y="5915492"/>
              <a:ext cx="295275" cy="285750"/>
            </a:xfrm>
            <a:prstGeom prst="rect">
              <a:avLst/>
            </a:prstGeom>
          </p:spPr>
        </p:pic>
        <p:pic>
          <p:nvPicPr>
            <p:cNvPr id="31" name="Image 850">
              <a:extLst>
                <a:ext uri="{FF2B5EF4-FFF2-40B4-BE49-F238E27FC236}">
                  <a16:creationId xmlns:a16="http://schemas.microsoft.com/office/drawing/2014/main" id="{11344650-B997-47F4-97D9-98F4BDEAC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2690" y="6208683"/>
              <a:ext cx="451987" cy="45198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sp>
        <p:nvSpPr>
          <p:cNvPr id="32" name="Rectangle: Rounded Corners 83">
            <a:extLst>
              <a:ext uri="{FF2B5EF4-FFF2-40B4-BE49-F238E27FC236}">
                <a16:creationId xmlns:a16="http://schemas.microsoft.com/office/drawing/2014/main" id="{9BF95281-E765-4D17-AB30-3CCFB73F0BF6}"/>
              </a:ext>
            </a:extLst>
          </p:cNvPr>
          <p:cNvSpPr/>
          <p:nvPr/>
        </p:nvSpPr>
        <p:spPr>
          <a:xfrm>
            <a:off x="5157744" y="1542062"/>
            <a:ext cx="4285826" cy="4066949"/>
          </a:xfrm>
          <a:prstGeom prst="roundRect">
            <a:avLst>
              <a:gd name="adj" fmla="val 4365"/>
            </a:avLst>
          </a:prstGeom>
          <a:solidFill>
            <a:schemeClr val="accent4">
              <a:lumMod val="60000"/>
              <a:lumOff val="40000"/>
            </a:schemeClr>
          </a:solidFill>
          <a:ln w="22225">
            <a:noFill/>
          </a:ln>
          <a:scene3d>
            <a:camera prst="isometricTopUp"/>
            <a:lightRig rig="threePt" dir="t"/>
          </a:scene3d>
          <a:sp3d extrusionH="63500">
            <a:extrusionClr>
              <a:srgbClr val="6B04A8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uli"/>
              </a:rPr>
              <a:t>AVEVA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uli"/>
              </a:rPr>
              <a:t>System Platform</a:t>
            </a:r>
          </a:p>
        </p:txBody>
      </p:sp>
      <p:sp>
        <p:nvSpPr>
          <p:cNvPr id="33" name="Rectangle: Rounded Corners 84">
            <a:extLst>
              <a:ext uri="{FF2B5EF4-FFF2-40B4-BE49-F238E27FC236}">
                <a16:creationId xmlns:a16="http://schemas.microsoft.com/office/drawing/2014/main" id="{02EE94B7-61B4-418F-AA5A-659FF3733DCA}"/>
              </a:ext>
            </a:extLst>
          </p:cNvPr>
          <p:cNvSpPr/>
          <p:nvPr/>
        </p:nvSpPr>
        <p:spPr>
          <a:xfrm>
            <a:off x="5028032" y="3074432"/>
            <a:ext cx="3291840" cy="914400"/>
          </a:xfrm>
          <a:prstGeom prst="roundRect">
            <a:avLst>
              <a:gd name="adj" fmla="val 7800"/>
            </a:avLst>
          </a:prstGeom>
          <a:solidFill>
            <a:schemeClr val="accent4">
              <a:lumMod val="40000"/>
              <a:lumOff val="60000"/>
            </a:schemeClr>
          </a:solidFill>
          <a:ln w="22225">
            <a:noFill/>
          </a:ln>
          <a:scene3d>
            <a:camera prst="isometricTopUp"/>
            <a:lightRig rig="threePt" dir="t"/>
          </a:scene3d>
          <a:sp3d extrusionH="63500">
            <a:extrusionClr>
              <a:srgbClr val="6B04A8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uli"/>
              </a:rPr>
              <a:t>AVEVA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Muli"/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uli"/>
              </a:rPr>
              <a:t>Historian</a:t>
            </a:r>
          </a:p>
        </p:txBody>
      </p:sp>
      <p:sp>
        <p:nvSpPr>
          <p:cNvPr id="34" name="Rectangle: Rounded Corners 85">
            <a:extLst>
              <a:ext uri="{FF2B5EF4-FFF2-40B4-BE49-F238E27FC236}">
                <a16:creationId xmlns:a16="http://schemas.microsoft.com/office/drawing/2014/main" id="{4C5F5600-108D-49C1-BDCC-4349A4F245E2}"/>
              </a:ext>
            </a:extLst>
          </p:cNvPr>
          <p:cNvSpPr/>
          <p:nvPr/>
        </p:nvSpPr>
        <p:spPr>
          <a:xfrm>
            <a:off x="5713344" y="3464710"/>
            <a:ext cx="3291840" cy="914400"/>
          </a:xfrm>
          <a:prstGeom prst="roundRect">
            <a:avLst>
              <a:gd name="adj" fmla="val 7800"/>
            </a:avLst>
          </a:prstGeom>
          <a:solidFill>
            <a:schemeClr val="accent4">
              <a:lumMod val="40000"/>
              <a:lumOff val="60000"/>
            </a:schemeClr>
          </a:solidFill>
          <a:ln w="22225">
            <a:noFill/>
          </a:ln>
          <a:scene3d>
            <a:camera prst="isometricTopUp"/>
            <a:lightRig rig="threePt" dir="t"/>
          </a:scene3d>
          <a:sp3d extrusionH="63500">
            <a:extrusionClr>
              <a:srgbClr val="6B04A8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uli"/>
              </a:rPr>
              <a:t>AVEVA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Muli"/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uli"/>
              </a:rPr>
              <a:t>Communications Drivers</a:t>
            </a:r>
          </a:p>
        </p:txBody>
      </p:sp>
      <p:sp>
        <p:nvSpPr>
          <p:cNvPr id="35" name="Rectangle: Rounded Corners 86">
            <a:extLst>
              <a:ext uri="{FF2B5EF4-FFF2-40B4-BE49-F238E27FC236}">
                <a16:creationId xmlns:a16="http://schemas.microsoft.com/office/drawing/2014/main" id="{D6229E36-8FD5-4C8D-9C01-6B81CD5F90EA}"/>
              </a:ext>
            </a:extLst>
          </p:cNvPr>
          <p:cNvSpPr/>
          <p:nvPr/>
        </p:nvSpPr>
        <p:spPr>
          <a:xfrm>
            <a:off x="6399630" y="3852598"/>
            <a:ext cx="3291840" cy="914400"/>
          </a:xfrm>
          <a:prstGeom prst="roundRect">
            <a:avLst>
              <a:gd name="adj" fmla="val 7800"/>
            </a:avLst>
          </a:prstGeom>
          <a:solidFill>
            <a:schemeClr val="accent4">
              <a:lumMod val="40000"/>
              <a:lumOff val="60000"/>
            </a:schemeClr>
          </a:solidFill>
          <a:ln w="22225">
            <a:noFill/>
          </a:ln>
          <a:scene3d>
            <a:camera prst="isometricTopUp"/>
            <a:lightRig rig="threePt" dir="t"/>
          </a:scene3d>
          <a:sp3d extrusionH="63500">
            <a:extrusionClr>
              <a:srgbClr val="6B04A8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uli"/>
              </a:rPr>
              <a:t>AVEVA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Muli"/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uli"/>
              </a:rPr>
              <a:t>Operations Management Interface</a:t>
            </a:r>
          </a:p>
        </p:txBody>
      </p:sp>
      <p:grpSp>
        <p:nvGrpSpPr>
          <p:cNvPr id="36" name="Salle de controle unifiée">
            <a:extLst>
              <a:ext uri="{FF2B5EF4-FFF2-40B4-BE49-F238E27FC236}">
                <a16:creationId xmlns:a16="http://schemas.microsoft.com/office/drawing/2014/main" id="{088D394A-C8B4-4E0E-B428-B2194155D152}"/>
              </a:ext>
            </a:extLst>
          </p:cNvPr>
          <p:cNvGrpSpPr/>
          <p:nvPr/>
        </p:nvGrpSpPr>
        <p:grpSpPr>
          <a:xfrm>
            <a:off x="10207474" y="1883884"/>
            <a:ext cx="1071726" cy="1725543"/>
            <a:chOff x="9317552" y="5354154"/>
            <a:chExt cx="1071726" cy="1725543"/>
          </a:xfrm>
        </p:grpSpPr>
        <p:pic>
          <p:nvPicPr>
            <p:cNvPr id="37" name="Graphique 823">
              <a:extLst>
                <a:ext uri="{FF2B5EF4-FFF2-40B4-BE49-F238E27FC236}">
                  <a16:creationId xmlns:a16="http://schemas.microsoft.com/office/drawing/2014/main" id="{58CEA6DB-349F-4146-96FC-4E1DDD342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9329070" y="5354154"/>
              <a:ext cx="1060208" cy="1725543"/>
            </a:xfrm>
            <a:prstGeom prst="rect">
              <a:avLst/>
            </a:prstGeom>
          </p:spPr>
        </p:pic>
        <p:pic>
          <p:nvPicPr>
            <p:cNvPr id="38" name="Image 824">
              <a:extLst>
                <a:ext uri="{FF2B5EF4-FFF2-40B4-BE49-F238E27FC236}">
                  <a16:creationId xmlns:a16="http://schemas.microsoft.com/office/drawing/2014/main" id="{34843A42-2ACA-4FB5-8D17-F6DA548E1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7552" y="6064015"/>
              <a:ext cx="380499" cy="38049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9" name="Image 825">
              <a:extLst>
                <a:ext uri="{FF2B5EF4-FFF2-40B4-BE49-F238E27FC236}">
                  <a16:creationId xmlns:a16="http://schemas.microsoft.com/office/drawing/2014/main" id="{B5D46FF4-22B5-4590-80AA-DCCC2D4C3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2961" y="5645986"/>
              <a:ext cx="430215" cy="43021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0" name="Image 826">
              <a:extLst>
                <a:ext uri="{FF2B5EF4-FFF2-40B4-BE49-F238E27FC236}">
                  <a16:creationId xmlns:a16="http://schemas.microsoft.com/office/drawing/2014/main" id="{7768EA0B-78F1-4B6F-ACBE-231AFD09E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5963" y="5744476"/>
              <a:ext cx="380499" cy="38049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1" name="Image 827">
              <a:extLst>
                <a:ext uri="{FF2B5EF4-FFF2-40B4-BE49-F238E27FC236}">
                  <a16:creationId xmlns:a16="http://schemas.microsoft.com/office/drawing/2014/main" id="{2F7D6399-FF85-4AFE-AF61-FA9C06FED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1420" y="6498190"/>
              <a:ext cx="342252" cy="28999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2" name="Picture 4" descr="Arrow free icon">
              <a:extLst>
                <a:ext uri="{FF2B5EF4-FFF2-40B4-BE49-F238E27FC236}">
                  <a16:creationId xmlns:a16="http://schemas.microsoft.com/office/drawing/2014/main" id="{ECF5FAB7-8305-44AC-8C7D-D2AE3BF2E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9964" y="6223465"/>
              <a:ext cx="292823" cy="292823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Supervision Reporting local">
            <a:extLst>
              <a:ext uri="{FF2B5EF4-FFF2-40B4-BE49-F238E27FC236}">
                <a16:creationId xmlns:a16="http://schemas.microsoft.com/office/drawing/2014/main" id="{DB375F94-6796-4A6C-808C-755E7400F4E6}"/>
              </a:ext>
            </a:extLst>
          </p:cNvPr>
          <p:cNvGrpSpPr/>
          <p:nvPr/>
        </p:nvGrpSpPr>
        <p:grpSpPr>
          <a:xfrm>
            <a:off x="9465006" y="3865418"/>
            <a:ext cx="1306145" cy="1343926"/>
            <a:chOff x="9141231" y="5500367"/>
            <a:chExt cx="1306145" cy="1343926"/>
          </a:xfrm>
        </p:grpSpPr>
        <p:pic>
          <p:nvPicPr>
            <p:cNvPr id="44" name="Graphique 838">
              <a:extLst>
                <a:ext uri="{FF2B5EF4-FFF2-40B4-BE49-F238E27FC236}">
                  <a16:creationId xmlns:a16="http://schemas.microsoft.com/office/drawing/2014/main" id="{D518A3F6-ACCE-45F2-B7D2-D91972DB4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 flipH="1">
              <a:off x="9141231" y="5500367"/>
              <a:ext cx="1306145" cy="1343926"/>
            </a:xfrm>
            <a:prstGeom prst="rect">
              <a:avLst/>
            </a:prstGeom>
          </p:spPr>
        </p:pic>
        <p:pic>
          <p:nvPicPr>
            <p:cNvPr id="45" name="Image 839">
              <a:extLst>
                <a:ext uri="{FF2B5EF4-FFF2-40B4-BE49-F238E27FC236}">
                  <a16:creationId xmlns:a16="http://schemas.microsoft.com/office/drawing/2014/main" id="{CA6AD20B-D9B4-4E2A-84A3-A02A9F81B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130" y="5833211"/>
              <a:ext cx="400226" cy="40022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6" name="Picture 4" descr="Arrow free icon">
              <a:extLst>
                <a:ext uri="{FF2B5EF4-FFF2-40B4-BE49-F238E27FC236}">
                  <a16:creationId xmlns:a16="http://schemas.microsoft.com/office/drawing/2014/main" id="{ACD36E00-5062-4AAD-A93A-C145CD4E05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8551" y="5701686"/>
              <a:ext cx="368624" cy="368626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Supervision Panel PC">
            <a:extLst>
              <a:ext uri="{FF2B5EF4-FFF2-40B4-BE49-F238E27FC236}">
                <a16:creationId xmlns:a16="http://schemas.microsoft.com/office/drawing/2014/main" id="{6AF87485-4E15-46BA-B3DD-B46780A5AA2A}"/>
              </a:ext>
            </a:extLst>
          </p:cNvPr>
          <p:cNvGrpSpPr/>
          <p:nvPr/>
        </p:nvGrpSpPr>
        <p:grpSpPr>
          <a:xfrm>
            <a:off x="5791198" y="4966837"/>
            <a:ext cx="740662" cy="1581996"/>
            <a:chOff x="6720625" y="5276004"/>
            <a:chExt cx="740662" cy="1581996"/>
          </a:xfrm>
        </p:grpSpPr>
        <p:pic>
          <p:nvPicPr>
            <p:cNvPr id="48" name="Panel PC 1">
              <a:extLst>
                <a:ext uri="{FF2B5EF4-FFF2-40B4-BE49-F238E27FC236}">
                  <a16:creationId xmlns:a16="http://schemas.microsoft.com/office/drawing/2014/main" id="{C54DE427-07FC-435C-82B7-21EB18530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 flipH="1">
              <a:off x="6720625" y="5276004"/>
              <a:ext cx="740662" cy="1581996"/>
            </a:xfrm>
            <a:prstGeom prst="rect">
              <a:avLst/>
            </a:prstGeom>
          </p:spPr>
        </p:pic>
        <p:pic>
          <p:nvPicPr>
            <p:cNvPr id="49" name="Image 842">
              <a:extLst>
                <a:ext uri="{FF2B5EF4-FFF2-40B4-BE49-F238E27FC236}">
                  <a16:creationId xmlns:a16="http://schemas.microsoft.com/office/drawing/2014/main" id="{31B4BF70-8A8C-4578-95D1-1626037CD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285" y="5465186"/>
              <a:ext cx="502348" cy="50234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50" name="Supervision web mobile ITEH">
            <a:extLst>
              <a:ext uri="{FF2B5EF4-FFF2-40B4-BE49-F238E27FC236}">
                <a16:creationId xmlns:a16="http://schemas.microsoft.com/office/drawing/2014/main" id="{5899D85C-08E5-4874-940A-AF779FC63E52}"/>
              </a:ext>
            </a:extLst>
          </p:cNvPr>
          <p:cNvGrpSpPr/>
          <p:nvPr/>
        </p:nvGrpSpPr>
        <p:grpSpPr>
          <a:xfrm>
            <a:off x="4633283" y="5369827"/>
            <a:ext cx="1095755" cy="1269881"/>
            <a:chOff x="9444532" y="5673888"/>
            <a:chExt cx="1347302" cy="1561401"/>
          </a:xfrm>
        </p:grpSpPr>
        <p:pic>
          <p:nvPicPr>
            <p:cNvPr id="51" name="Graphique 845">
              <a:extLst>
                <a:ext uri="{FF2B5EF4-FFF2-40B4-BE49-F238E27FC236}">
                  <a16:creationId xmlns:a16="http://schemas.microsoft.com/office/drawing/2014/main" id="{70236D8D-6CFB-4E67-B493-AC612F19A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flipH="1">
              <a:off x="9444532" y="5796188"/>
              <a:ext cx="504948" cy="1439101"/>
            </a:xfrm>
            <a:prstGeom prst="rect">
              <a:avLst/>
            </a:prstGeom>
          </p:spPr>
        </p:pic>
        <p:pic>
          <p:nvPicPr>
            <p:cNvPr id="52" name="Graphique 847">
              <a:extLst>
                <a:ext uri="{FF2B5EF4-FFF2-40B4-BE49-F238E27FC236}">
                  <a16:creationId xmlns:a16="http://schemas.microsoft.com/office/drawing/2014/main" id="{5A67E59E-2832-47E1-8AD7-6C7F1F29A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flipH="1">
              <a:off x="10049876" y="5673888"/>
              <a:ext cx="504825" cy="1276350"/>
            </a:xfrm>
            <a:prstGeom prst="rect">
              <a:avLst/>
            </a:prstGeom>
          </p:spPr>
        </p:pic>
        <p:pic>
          <p:nvPicPr>
            <p:cNvPr id="53" name="Graphique 849">
              <a:extLst>
                <a:ext uri="{FF2B5EF4-FFF2-40B4-BE49-F238E27FC236}">
                  <a16:creationId xmlns:a16="http://schemas.microsoft.com/office/drawing/2014/main" id="{9280E045-07F6-4A7B-B09D-4B515921C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flipH="1">
              <a:off x="10496559" y="5915492"/>
              <a:ext cx="295275" cy="285750"/>
            </a:xfrm>
            <a:prstGeom prst="rect">
              <a:avLst/>
            </a:prstGeom>
          </p:spPr>
        </p:pic>
        <p:pic>
          <p:nvPicPr>
            <p:cNvPr id="54" name="Image 850">
              <a:extLst>
                <a:ext uri="{FF2B5EF4-FFF2-40B4-BE49-F238E27FC236}">
                  <a16:creationId xmlns:a16="http://schemas.microsoft.com/office/drawing/2014/main" id="{F5DFFBE8-1FCD-4CFA-A1E7-713611369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2690" y="6208683"/>
              <a:ext cx="451987" cy="45198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55" name="Supervision web mobile ITEH">
            <a:extLst>
              <a:ext uri="{FF2B5EF4-FFF2-40B4-BE49-F238E27FC236}">
                <a16:creationId xmlns:a16="http://schemas.microsoft.com/office/drawing/2014/main" id="{8CD1E1F3-A985-446E-B108-E6CC9B1D944A}"/>
              </a:ext>
            </a:extLst>
          </p:cNvPr>
          <p:cNvGrpSpPr/>
          <p:nvPr/>
        </p:nvGrpSpPr>
        <p:grpSpPr>
          <a:xfrm>
            <a:off x="8319385" y="4537942"/>
            <a:ext cx="1095755" cy="1269881"/>
            <a:chOff x="9444532" y="5673888"/>
            <a:chExt cx="1347302" cy="1561401"/>
          </a:xfrm>
        </p:grpSpPr>
        <p:pic>
          <p:nvPicPr>
            <p:cNvPr id="56" name="Graphique 845">
              <a:extLst>
                <a:ext uri="{FF2B5EF4-FFF2-40B4-BE49-F238E27FC236}">
                  <a16:creationId xmlns:a16="http://schemas.microsoft.com/office/drawing/2014/main" id="{5D0ACB1A-F594-4039-A412-0E3DE981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flipH="1">
              <a:off x="9444532" y="5796188"/>
              <a:ext cx="504948" cy="1439101"/>
            </a:xfrm>
            <a:prstGeom prst="rect">
              <a:avLst/>
            </a:prstGeom>
          </p:spPr>
        </p:pic>
        <p:pic>
          <p:nvPicPr>
            <p:cNvPr id="57" name="Graphique 847">
              <a:extLst>
                <a:ext uri="{FF2B5EF4-FFF2-40B4-BE49-F238E27FC236}">
                  <a16:creationId xmlns:a16="http://schemas.microsoft.com/office/drawing/2014/main" id="{8DB2E608-4051-437B-89FA-594449A45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flipH="1">
              <a:off x="10049876" y="5673888"/>
              <a:ext cx="504825" cy="1276350"/>
            </a:xfrm>
            <a:prstGeom prst="rect">
              <a:avLst/>
            </a:prstGeom>
          </p:spPr>
        </p:pic>
        <p:pic>
          <p:nvPicPr>
            <p:cNvPr id="58" name="Graphique 849">
              <a:extLst>
                <a:ext uri="{FF2B5EF4-FFF2-40B4-BE49-F238E27FC236}">
                  <a16:creationId xmlns:a16="http://schemas.microsoft.com/office/drawing/2014/main" id="{3EB0D788-31ED-496D-B9D0-E38C93324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flipH="1">
              <a:off x="10496559" y="5915492"/>
              <a:ext cx="295275" cy="285750"/>
            </a:xfrm>
            <a:prstGeom prst="rect">
              <a:avLst/>
            </a:prstGeom>
          </p:spPr>
        </p:pic>
        <p:pic>
          <p:nvPicPr>
            <p:cNvPr id="59" name="Image 850">
              <a:extLst>
                <a:ext uri="{FF2B5EF4-FFF2-40B4-BE49-F238E27FC236}">
                  <a16:creationId xmlns:a16="http://schemas.microsoft.com/office/drawing/2014/main" id="{FCF32B8D-6FA9-4801-99B0-E8F07A76E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2690" y="6208683"/>
              <a:ext cx="451987" cy="45198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60" name="Supervision web mobile ITEH">
            <a:extLst>
              <a:ext uri="{FF2B5EF4-FFF2-40B4-BE49-F238E27FC236}">
                <a16:creationId xmlns:a16="http://schemas.microsoft.com/office/drawing/2014/main" id="{2791D6AB-1DDF-4523-A273-1225FC5823C5}"/>
              </a:ext>
            </a:extLst>
          </p:cNvPr>
          <p:cNvGrpSpPr/>
          <p:nvPr/>
        </p:nvGrpSpPr>
        <p:grpSpPr>
          <a:xfrm>
            <a:off x="6709357" y="5658368"/>
            <a:ext cx="1095755" cy="1269881"/>
            <a:chOff x="9444532" y="5673888"/>
            <a:chExt cx="1347302" cy="1561401"/>
          </a:xfrm>
        </p:grpSpPr>
        <p:pic>
          <p:nvPicPr>
            <p:cNvPr id="61" name="Graphique 845">
              <a:extLst>
                <a:ext uri="{FF2B5EF4-FFF2-40B4-BE49-F238E27FC236}">
                  <a16:creationId xmlns:a16="http://schemas.microsoft.com/office/drawing/2014/main" id="{1183F7EB-96E7-4C0C-A259-6A5105C5B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flipH="1">
              <a:off x="9444532" y="5796188"/>
              <a:ext cx="504948" cy="1439101"/>
            </a:xfrm>
            <a:prstGeom prst="rect">
              <a:avLst/>
            </a:prstGeom>
          </p:spPr>
        </p:pic>
        <p:pic>
          <p:nvPicPr>
            <p:cNvPr id="62" name="Graphique 847">
              <a:extLst>
                <a:ext uri="{FF2B5EF4-FFF2-40B4-BE49-F238E27FC236}">
                  <a16:creationId xmlns:a16="http://schemas.microsoft.com/office/drawing/2014/main" id="{E6000A84-D0BA-4334-B262-CF08E0272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flipH="1">
              <a:off x="10049876" y="5673888"/>
              <a:ext cx="504825" cy="1276350"/>
            </a:xfrm>
            <a:prstGeom prst="rect">
              <a:avLst/>
            </a:prstGeom>
          </p:spPr>
        </p:pic>
        <p:pic>
          <p:nvPicPr>
            <p:cNvPr id="63" name="Graphique 849">
              <a:extLst>
                <a:ext uri="{FF2B5EF4-FFF2-40B4-BE49-F238E27FC236}">
                  <a16:creationId xmlns:a16="http://schemas.microsoft.com/office/drawing/2014/main" id="{F103044E-2A46-4215-9DFD-4EE42AB1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flipH="1">
              <a:off x="10496559" y="5915492"/>
              <a:ext cx="295275" cy="285750"/>
            </a:xfrm>
            <a:prstGeom prst="rect">
              <a:avLst/>
            </a:prstGeom>
          </p:spPr>
        </p:pic>
        <p:pic>
          <p:nvPicPr>
            <p:cNvPr id="64" name="Image 850">
              <a:extLst>
                <a:ext uri="{FF2B5EF4-FFF2-40B4-BE49-F238E27FC236}">
                  <a16:creationId xmlns:a16="http://schemas.microsoft.com/office/drawing/2014/main" id="{C3709407-A4C6-4043-87C1-7E0B93BB6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2690" y="6208683"/>
              <a:ext cx="451987" cy="45198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65" name="Développeur InStudio">
            <a:extLst>
              <a:ext uri="{FF2B5EF4-FFF2-40B4-BE49-F238E27FC236}">
                <a16:creationId xmlns:a16="http://schemas.microsoft.com/office/drawing/2014/main" id="{9A141714-93B5-49AA-914D-68D00C3545A0}"/>
              </a:ext>
            </a:extLst>
          </p:cNvPr>
          <p:cNvGrpSpPr/>
          <p:nvPr/>
        </p:nvGrpSpPr>
        <p:grpSpPr>
          <a:xfrm>
            <a:off x="668503" y="3271045"/>
            <a:ext cx="895097" cy="1021461"/>
            <a:chOff x="460009" y="1147117"/>
            <a:chExt cx="895097" cy="1021461"/>
          </a:xfrm>
        </p:grpSpPr>
        <p:pic>
          <p:nvPicPr>
            <p:cNvPr id="66" name="Graphique 620">
              <a:extLst>
                <a:ext uri="{FF2B5EF4-FFF2-40B4-BE49-F238E27FC236}">
                  <a16:creationId xmlns:a16="http://schemas.microsoft.com/office/drawing/2014/main" id="{3CB9D559-A37B-4988-9F42-0FC2063EC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p:blipFill>
          <p:spPr>
            <a:xfrm>
              <a:off x="460009" y="1147117"/>
              <a:ext cx="895097" cy="1021461"/>
            </a:xfrm>
            <a:prstGeom prst="rect">
              <a:avLst/>
            </a:prstGeom>
          </p:spPr>
        </p:pic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B3047591-9435-4E4C-86EF-FFA3062D16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2735" y="1259917"/>
              <a:ext cx="232012" cy="229739"/>
            </a:xfrm>
            <a:custGeom>
              <a:avLst/>
              <a:gdLst>
                <a:gd name="T0" fmla="*/ 947 w 1380"/>
                <a:gd name="T1" fmla="*/ 106 h 1366"/>
                <a:gd name="T2" fmla="*/ 104 w 1380"/>
                <a:gd name="T3" fmla="*/ 306 h 1366"/>
                <a:gd name="T4" fmla="*/ 298 w 1380"/>
                <a:gd name="T5" fmla="*/ 832 h 1366"/>
                <a:gd name="T6" fmla="*/ 512 w 1380"/>
                <a:gd name="T7" fmla="*/ 752 h 1366"/>
                <a:gd name="T8" fmla="*/ 80 w 1380"/>
                <a:gd name="T9" fmla="*/ 538 h 1366"/>
                <a:gd name="T10" fmla="*/ 292 w 1380"/>
                <a:gd name="T11" fmla="*/ 320 h 1366"/>
                <a:gd name="T12" fmla="*/ 350 w 1380"/>
                <a:gd name="T13" fmla="*/ 285 h 1366"/>
                <a:gd name="T14" fmla="*/ 998 w 1380"/>
                <a:gd name="T15" fmla="*/ 336 h 1366"/>
                <a:gd name="T16" fmla="*/ 1052 w 1380"/>
                <a:gd name="T17" fmla="*/ 383 h 1366"/>
                <a:gd name="T18" fmla="*/ 1300 w 1380"/>
                <a:gd name="T19" fmla="*/ 565 h 1366"/>
                <a:gd name="T20" fmla="*/ 912 w 1380"/>
                <a:gd name="T21" fmla="*/ 704 h 1366"/>
                <a:gd name="T22" fmla="*/ 1062 w 1380"/>
                <a:gd name="T23" fmla="*/ 689 h 1366"/>
                <a:gd name="T24" fmla="*/ 1163 w 1380"/>
                <a:gd name="T25" fmla="*/ 513 h 1366"/>
                <a:gd name="T26" fmla="*/ 882 w 1380"/>
                <a:gd name="T27" fmla="*/ 631 h 1366"/>
                <a:gd name="T28" fmla="*/ 782 w 1380"/>
                <a:gd name="T29" fmla="*/ 595 h 1366"/>
                <a:gd name="T30" fmla="*/ 767 w 1380"/>
                <a:gd name="T31" fmla="*/ 387 h 1366"/>
                <a:gd name="T32" fmla="*/ 614 w 1380"/>
                <a:gd name="T33" fmla="*/ 235 h 1366"/>
                <a:gd name="T34" fmla="*/ 615 w 1380"/>
                <a:gd name="T35" fmla="*/ 451 h 1366"/>
                <a:gd name="T36" fmla="*/ 685 w 1380"/>
                <a:gd name="T37" fmla="*/ 620 h 1366"/>
                <a:gd name="T38" fmla="*/ 407 w 1380"/>
                <a:gd name="T39" fmla="*/ 555 h 1366"/>
                <a:gd name="T40" fmla="*/ 244 w 1380"/>
                <a:gd name="T41" fmla="*/ 654 h 1366"/>
                <a:gd name="T42" fmla="*/ 618 w 1380"/>
                <a:gd name="T43" fmla="*/ 735 h 1366"/>
                <a:gd name="T44" fmla="*/ 653 w 1380"/>
                <a:gd name="T45" fmla="*/ 839 h 1366"/>
                <a:gd name="T46" fmla="*/ 771 w 1380"/>
                <a:gd name="T47" fmla="*/ 1035 h 1366"/>
                <a:gd name="T48" fmla="*/ 752 w 1380"/>
                <a:gd name="T49" fmla="*/ 1338 h 1366"/>
                <a:gd name="T50" fmla="*/ 992 w 1380"/>
                <a:gd name="T51" fmla="*/ 1286 h 1366"/>
                <a:gd name="T52" fmla="*/ 849 w 1380"/>
                <a:gd name="T53" fmla="*/ 1018 h 1366"/>
                <a:gd name="T54" fmla="*/ 769 w 1380"/>
                <a:gd name="T55" fmla="*/ 813 h 1366"/>
                <a:gd name="T56" fmla="*/ 736 w 1380"/>
                <a:gd name="T57" fmla="*/ 806 h 1366"/>
                <a:gd name="T58" fmla="*/ 699 w 1380"/>
                <a:gd name="T59" fmla="*/ 737 h 1366"/>
                <a:gd name="T60" fmla="*/ 748 w 1380"/>
                <a:gd name="T61" fmla="*/ 677 h 1366"/>
                <a:gd name="T62" fmla="*/ 821 w 1380"/>
                <a:gd name="T63" fmla="*/ 700 h 1366"/>
                <a:gd name="T64" fmla="*/ 830 w 1380"/>
                <a:gd name="T65" fmla="*/ 774 h 1366"/>
                <a:gd name="T66" fmla="*/ 874 w 1380"/>
                <a:gd name="T67" fmla="*/ 832 h 1366"/>
                <a:gd name="T68" fmla="*/ 1380 w 1380"/>
                <a:gd name="T69" fmla="*/ 565 h 1366"/>
                <a:gd name="T70" fmla="*/ 1062 w 1380"/>
                <a:gd name="T71" fmla="*/ 535 h 1366"/>
                <a:gd name="T72" fmla="*/ 1080 w 1380"/>
                <a:gd name="T73" fmla="*/ 604 h 1366"/>
                <a:gd name="T74" fmla="*/ 324 w 1380"/>
                <a:gd name="T75" fmla="*/ 562 h 1366"/>
                <a:gd name="T76" fmla="*/ 291 w 1380"/>
                <a:gd name="T77" fmla="*/ 510 h 1366"/>
                <a:gd name="T78" fmla="*/ 938 w 1380"/>
                <a:gd name="T79" fmla="*/ 1172 h 1366"/>
                <a:gd name="T80" fmla="*/ 824 w 1380"/>
                <a:gd name="T81" fmla="*/ 1101 h 1366"/>
                <a:gd name="T82" fmla="*/ 846 w 1380"/>
                <a:gd name="T83" fmla="*/ 1098 h 1366"/>
                <a:gd name="T84" fmla="*/ 625 w 1380"/>
                <a:gd name="T85" fmla="*/ 329 h 1366"/>
                <a:gd name="T86" fmla="*/ 673 w 1380"/>
                <a:gd name="T87" fmla="*/ 309 h 1366"/>
                <a:gd name="T88" fmla="*/ 673 w 1380"/>
                <a:gd name="T89" fmla="*/ 377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80" h="1366">
                  <a:moveTo>
                    <a:pt x="1119" y="292"/>
                  </a:moveTo>
                  <a:cubicBezTo>
                    <a:pt x="1102" y="292"/>
                    <a:pt x="1086" y="293"/>
                    <a:pt x="1070" y="296"/>
                  </a:cubicBezTo>
                  <a:cubicBezTo>
                    <a:pt x="1048" y="223"/>
                    <a:pt x="1006" y="157"/>
                    <a:pt x="947" y="106"/>
                  </a:cubicBezTo>
                  <a:cubicBezTo>
                    <a:pt x="869" y="37"/>
                    <a:pt x="768" y="0"/>
                    <a:pt x="662" y="0"/>
                  </a:cubicBezTo>
                  <a:cubicBezTo>
                    <a:pt x="500" y="0"/>
                    <a:pt x="352" y="93"/>
                    <a:pt x="283" y="239"/>
                  </a:cubicBezTo>
                  <a:cubicBezTo>
                    <a:pt x="218" y="237"/>
                    <a:pt x="155" y="261"/>
                    <a:pt x="104" y="306"/>
                  </a:cubicBezTo>
                  <a:cubicBezTo>
                    <a:pt x="39" y="364"/>
                    <a:pt x="0" y="450"/>
                    <a:pt x="0" y="538"/>
                  </a:cubicBezTo>
                  <a:cubicBezTo>
                    <a:pt x="0" y="617"/>
                    <a:pt x="31" y="692"/>
                    <a:pt x="87" y="748"/>
                  </a:cubicBezTo>
                  <a:cubicBezTo>
                    <a:pt x="138" y="799"/>
                    <a:pt x="193" y="832"/>
                    <a:pt x="298" y="832"/>
                  </a:cubicBezTo>
                  <a:cubicBezTo>
                    <a:pt x="512" y="832"/>
                    <a:pt x="512" y="832"/>
                    <a:pt x="512" y="832"/>
                  </a:cubicBezTo>
                  <a:cubicBezTo>
                    <a:pt x="534" y="832"/>
                    <a:pt x="552" y="814"/>
                    <a:pt x="552" y="792"/>
                  </a:cubicBezTo>
                  <a:cubicBezTo>
                    <a:pt x="552" y="770"/>
                    <a:pt x="534" y="752"/>
                    <a:pt x="512" y="752"/>
                  </a:cubicBezTo>
                  <a:cubicBezTo>
                    <a:pt x="298" y="752"/>
                    <a:pt x="298" y="752"/>
                    <a:pt x="298" y="752"/>
                  </a:cubicBezTo>
                  <a:cubicBezTo>
                    <a:pt x="219" y="752"/>
                    <a:pt x="184" y="732"/>
                    <a:pt x="144" y="692"/>
                  </a:cubicBezTo>
                  <a:cubicBezTo>
                    <a:pt x="103" y="650"/>
                    <a:pt x="80" y="596"/>
                    <a:pt x="80" y="538"/>
                  </a:cubicBezTo>
                  <a:cubicBezTo>
                    <a:pt x="80" y="473"/>
                    <a:pt x="109" y="409"/>
                    <a:pt x="157" y="366"/>
                  </a:cubicBezTo>
                  <a:cubicBezTo>
                    <a:pt x="191" y="335"/>
                    <a:pt x="232" y="319"/>
                    <a:pt x="275" y="319"/>
                  </a:cubicBezTo>
                  <a:cubicBezTo>
                    <a:pt x="281" y="319"/>
                    <a:pt x="286" y="320"/>
                    <a:pt x="292" y="320"/>
                  </a:cubicBezTo>
                  <a:cubicBezTo>
                    <a:pt x="305" y="321"/>
                    <a:pt x="305" y="321"/>
                    <a:pt x="305" y="321"/>
                  </a:cubicBezTo>
                  <a:cubicBezTo>
                    <a:pt x="322" y="323"/>
                    <a:pt x="338" y="313"/>
                    <a:pt x="345" y="297"/>
                  </a:cubicBezTo>
                  <a:cubicBezTo>
                    <a:pt x="350" y="285"/>
                    <a:pt x="350" y="285"/>
                    <a:pt x="350" y="285"/>
                  </a:cubicBezTo>
                  <a:cubicBezTo>
                    <a:pt x="404" y="160"/>
                    <a:pt x="526" y="80"/>
                    <a:pt x="662" y="80"/>
                  </a:cubicBezTo>
                  <a:cubicBezTo>
                    <a:pt x="748" y="80"/>
                    <a:pt x="831" y="110"/>
                    <a:pt x="894" y="166"/>
                  </a:cubicBezTo>
                  <a:cubicBezTo>
                    <a:pt x="946" y="211"/>
                    <a:pt x="982" y="270"/>
                    <a:pt x="998" y="336"/>
                  </a:cubicBezTo>
                  <a:cubicBezTo>
                    <a:pt x="1002" y="354"/>
                    <a:pt x="1002" y="354"/>
                    <a:pt x="1002" y="354"/>
                  </a:cubicBezTo>
                  <a:cubicBezTo>
                    <a:pt x="1005" y="365"/>
                    <a:pt x="1012" y="374"/>
                    <a:pt x="1021" y="379"/>
                  </a:cubicBezTo>
                  <a:cubicBezTo>
                    <a:pt x="1030" y="385"/>
                    <a:pt x="1041" y="386"/>
                    <a:pt x="1052" y="383"/>
                  </a:cubicBezTo>
                  <a:cubicBezTo>
                    <a:pt x="1070" y="378"/>
                    <a:pt x="1070" y="378"/>
                    <a:pt x="1070" y="378"/>
                  </a:cubicBezTo>
                  <a:cubicBezTo>
                    <a:pt x="1085" y="374"/>
                    <a:pt x="1102" y="372"/>
                    <a:pt x="1119" y="372"/>
                  </a:cubicBezTo>
                  <a:cubicBezTo>
                    <a:pt x="1218" y="372"/>
                    <a:pt x="1300" y="458"/>
                    <a:pt x="1300" y="565"/>
                  </a:cubicBezTo>
                  <a:cubicBezTo>
                    <a:pt x="1300" y="673"/>
                    <a:pt x="1229" y="752"/>
                    <a:pt x="1131" y="752"/>
                  </a:cubicBezTo>
                  <a:cubicBezTo>
                    <a:pt x="917" y="752"/>
                    <a:pt x="917" y="752"/>
                    <a:pt x="917" y="752"/>
                  </a:cubicBezTo>
                  <a:cubicBezTo>
                    <a:pt x="918" y="736"/>
                    <a:pt x="916" y="720"/>
                    <a:pt x="912" y="704"/>
                  </a:cubicBezTo>
                  <a:cubicBezTo>
                    <a:pt x="915" y="703"/>
                    <a:pt x="919" y="702"/>
                    <a:pt x="923" y="700"/>
                  </a:cubicBezTo>
                  <a:cubicBezTo>
                    <a:pt x="987" y="662"/>
                    <a:pt x="987" y="662"/>
                    <a:pt x="987" y="662"/>
                  </a:cubicBezTo>
                  <a:cubicBezTo>
                    <a:pt x="1008" y="679"/>
                    <a:pt x="1035" y="689"/>
                    <a:pt x="1062" y="689"/>
                  </a:cubicBezTo>
                  <a:cubicBezTo>
                    <a:pt x="1082" y="689"/>
                    <a:pt x="1102" y="684"/>
                    <a:pt x="1120" y="673"/>
                  </a:cubicBezTo>
                  <a:cubicBezTo>
                    <a:pt x="1147" y="657"/>
                    <a:pt x="1167" y="632"/>
                    <a:pt x="1175" y="602"/>
                  </a:cubicBezTo>
                  <a:cubicBezTo>
                    <a:pt x="1183" y="572"/>
                    <a:pt x="1179" y="540"/>
                    <a:pt x="1163" y="513"/>
                  </a:cubicBezTo>
                  <a:cubicBezTo>
                    <a:pt x="1131" y="458"/>
                    <a:pt x="1059" y="438"/>
                    <a:pt x="1003" y="471"/>
                  </a:cubicBezTo>
                  <a:cubicBezTo>
                    <a:pt x="959" y="496"/>
                    <a:pt x="938" y="546"/>
                    <a:pt x="947" y="593"/>
                  </a:cubicBezTo>
                  <a:cubicBezTo>
                    <a:pt x="882" y="631"/>
                    <a:pt x="882" y="631"/>
                    <a:pt x="882" y="631"/>
                  </a:cubicBezTo>
                  <a:cubicBezTo>
                    <a:pt x="879" y="633"/>
                    <a:pt x="876" y="635"/>
                    <a:pt x="873" y="638"/>
                  </a:cubicBezTo>
                  <a:cubicBezTo>
                    <a:pt x="862" y="627"/>
                    <a:pt x="850" y="618"/>
                    <a:pt x="836" y="611"/>
                  </a:cubicBezTo>
                  <a:cubicBezTo>
                    <a:pt x="819" y="602"/>
                    <a:pt x="801" y="597"/>
                    <a:pt x="782" y="595"/>
                  </a:cubicBezTo>
                  <a:cubicBezTo>
                    <a:pt x="775" y="594"/>
                    <a:pt x="768" y="594"/>
                    <a:pt x="761" y="595"/>
                  </a:cubicBezTo>
                  <a:cubicBezTo>
                    <a:pt x="724" y="440"/>
                    <a:pt x="724" y="440"/>
                    <a:pt x="724" y="440"/>
                  </a:cubicBezTo>
                  <a:cubicBezTo>
                    <a:pt x="743" y="427"/>
                    <a:pt x="758" y="409"/>
                    <a:pt x="767" y="387"/>
                  </a:cubicBezTo>
                  <a:cubicBezTo>
                    <a:pt x="779" y="358"/>
                    <a:pt x="779" y="327"/>
                    <a:pt x="767" y="298"/>
                  </a:cubicBezTo>
                  <a:cubicBezTo>
                    <a:pt x="755" y="269"/>
                    <a:pt x="733" y="246"/>
                    <a:pt x="704" y="235"/>
                  </a:cubicBezTo>
                  <a:cubicBezTo>
                    <a:pt x="675" y="223"/>
                    <a:pt x="643" y="223"/>
                    <a:pt x="614" y="235"/>
                  </a:cubicBezTo>
                  <a:cubicBezTo>
                    <a:pt x="586" y="247"/>
                    <a:pt x="563" y="269"/>
                    <a:pt x="551" y="298"/>
                  </a:cubicBezTo>
                  <a:cubicBezTo>
                    <a:pt x="539" y="327"/>
                    <a:pt x="539" y="359"/>
                    <a:pt x="551" y="388"/>
                  </a:cubicBezTo>
                  <a:cubicBezTo>
                    <a:pt x="563" y="416"/>
                    <a:pt x="586" y="439"/>
                    <a:pt x="615" y="451"/>
                  </a:cubicBezTo>
                  <a:cubicBezTo>
                    <a:pt x="625" y="455"/>
                    <a:pt x="635" y="458"/>
                    <a:pt x="646" y="459"/>
                  </a:cubicBezTo>
                  <a:cubicBezTo>
                    <a:pt x="684" y="617"/>
                    <a:pt x="684" y="617"/>
                    <a:pt x="684" y="617"/>
                  </a:cubicBezTo>
                  <a:cubicBezTo>
                    <a:pt x="684" y="618"/>
                    <a:pt x="684" y="619"/>
                    <a:pt x="685" y="620"/>
                  </a:cubicBezTo>
                  <a:cubicBezTo>
                    <a:pt x="680" y="623"/>
                    <a:pt x="676" y="626"/>
                    <a:pt x="672" y="629"/>
                  </a:cubicBezTo>
                  <a:cubicBezTo>
                    <a:pt x="662" y="638"/>
                    <a:pt x="652" y="648"/>
                    <a:pt x="644" y="659"/>
                  </a:cubicBezTo>
                  <a:cubicBezTo>
                    <a:pt x="407" y="555"/>
                    <a:pt x="407" y="555"/>
                    <a:pt x="407" y="555"/>
                  </a:cubicBezTo>
                  <a:cubicBezTo>
                    <a:pt x="410" y="507"/>
                    <a:pt x="384" y="460"/>
                    <a:pt x="337" y="440"/>
                  </a:cubicBezTo>
                  <a:cubicBezTo>
                    <a:pt x="278" y="414"/>
                    <a:pt x="209" y="441"/>
                    <a:pt x="183" y="500"/>
                  </a:cubicBezTo>
                  <a:cubicBezTo>
                    <a:pt x="158" y="559"/>
                    <a:pt x="185" y="628"/>
                    <a:pt x="244" y="654"/>
                  </a:cubicBezTo>
                  <a:cubicBezTo>
                    <a:pt x="259" y="660"/>
                    <a:pt x="275" y="664"/>
                    <a:pt x="290" y="664"/>
                  </a:cubicBezTo>
                  <a:cubicBezTo>
                    <a:pt x="322" y="664"/>
                    <a:pt x="352" y="651"/>
                    <a:pt x="375" y="628"/>
                  </a:cubicBezTo>
                  <a:cubicBezTo>
                    <a:pt x="618" y="735"/>
                    <a:pt x="618" y="735"/>
                    <a:pt x="618" y="735"/>
                  </a:cubicBezTo>
                  <a:cubicBezTo>
                    <a:pt x="618" y="735"/>
                    <a:pt x="618" y="735"/>
                    <a:pt x="619" y="735"/>
                  </a:cubicBezTo>
                  <a:cubicBezTo>
                    <a:pt x="618" y="753"/>
                    <a:pt x="620" y="770"/>
                    <a:pt x="625" y="787"/>
                  </a:cubicBezTo>
                  <a:cubicBezTo>
                    <a:pt x="630" y="806"/>
                    <a:pt x="640" y="824"/>
                    <a:pt x="653" y="839"/>
                  </a:cubicBezTo>
                  <a:cubicBezTo>
                    <a:pt x="666" y="855"/>
                    <a:pt x="681" y="867"/>
                    <a:pt x="699" y="877"/>
                  </a:cubicBezTo>
                  <a:cubicBezTo>
                    <a:pt x="712" y="883"/>
                    <a:pt x="725" y="888"/>
                    <a:pt x="739" y="891"/>
                  </a:cubicBezTo>
                  <a:cubicBezTo>
                    <a:pt x="771" y="1035"/>
                    <a:pt x="771" y="1035"/>
                    <a:pt x="771" y="1035"/>
                  </a:cubicBezTo>
                  <a:cubicBezTo>
                    <a:pt x="742" y="1049"/>
                    <a:pt x="718" y="1070"/>
                    <a:pt x="700" y="1098"/>
                  </a:cubicBezTo>
                  <a:cubicBezTo>
                    <a:pt x="675" y="1137"/>
                    <a:pt x="666" y="1183"/>
                    <a:pt x="676" y="1229"/>
                  </a:cubicBezTo>
                  <a:cubicBezTo>
                    <a:pt x="686" y="1274"/>
                    <a:pt x="713" y="1313"/>
                    <a:pt x="752" y="1338"/>
                  </a:cubicBezTo>
                  <a:cubicBezTo>
                    <a:pt x="780" y="1357"/>
                    <a:pt x="813" y="1366"/>
                    <a:pt x="846" y="1366"/>
                  </a:cubicBezTo>
                  <a:cubicBezTo>
                    <a:pt x="858" y="1366"/>
                    <a:pt x="871" y="1365"/>
                    <a:pt x="883" y="1362"/>
                  </a:cubicBezTo>
                  <a:cubicBezTo>
                    <a:pt x="928" y="1352"/>
                    <a:pt x="967" y="1325"/>
                    <a:pt x="992" y="1286"/>
                  </a:cubicBezTo>
                  <a:cubicBezTo>
                    <a:pt x="1018" y="1247"/>
                    <a:pt x="1026" y="1201"/>
                    <a:pt x="1016" y="1155"/>
                  </a:cubicBezTo>
                  <a:cubicBezTo>
                    <a:pt x="1006" y="1110"/>
                    <a:pt x="979" y="1071"/>
                    <a:pt x="940" y="1046"/>
                  </a:cubicBezTo>
                  <a:cubicBezTo>
                    <a:pt x="913" y="1028"/>
                    <a:pt x="881" y="1019"/>
                    <a:pt x="849" y="1018"/>
                  </a:cubicBezTo>
                  <a:cubicBezTo>
                    <a:pt x="813" y="857"/>
                    <a:pt x="813" y="857"/>
                    <a:pt x="813" y="857"/>
                  </a:cubicBezTo>
                  <a:cubicBezTo>
                    <a:pt x="812" y="852"/>
                    <a:pt x="811" y="848"/>
                    <a:pt x="809" y="845"/>
                  </a:cubicBezTo>
                  <a:cubicBezTo>
                    <a:pt x="805" y="827"/>
                    <a:pt x="789" y="813"/>
                    <a:pt x="769" y="813"/>
                  </a:cubicBezTo>
                  <a:cubicBezTo>
                    <a:pt x="769" y="813"/>
                    <a:pt x="769" y="813"/>
                    <a:pt x="769" y="813"/>
                  </a:cubicBezTo>
                  <a:cubicBezTo>
                    <a:pt x="766" y="813"/>
                    <a:pt x="764" y="813"/>
                    <a:pt x="761" y="813"/>
                  </a:cubicBezTo>
                  <a:cubicBezTo>
                    <a:pt x="752" y="812"/>
                    <a:pt x="744" y="810"/>
                    <a:pt x="736" y="806"/>
                  </a:cubicBezTo>
                  <a:cubicBezTo>
                    <a:pt x="727" y="801"/>
                    <a:pt x="720" y="795"/>
                    <a:pt x="714" y="788"/>
                  </a:cubicBezTo>
                  <a:cubicBezTo>
                    <a:pt x="708" y="781"/>
                    <a:pt x="704" y="773"/>
                    <a:pt x="701" y="764"/>
                  </a:cubicBezTo>
                  <a:cubicBezTo>
                    <a:pt x="699" y="755"/>
                    <a:pt x="698" y="746"/>
                    <a:pt x="699" y="737"/>
                  </a:cubicBezTo>
                  <a:cubicBezTo>
                    <a:pt x="699" y="728"/>
                    <a:pt x="702" y="720"/>
                    <a:pt x="706" y="712"/>
                  </a:cubicBezTo>
                  <a:cubicBezTo>
                    <a:pt x="710" y="704"/>
                    <a:pt x="716" y="696"/>
                    <a:pt x="723" y="690"/>
                  </a:cubicBezTo>
                  <a:cubicBezTo>
                    <a:pt x="731" y="684"/>
                    <a:pt x="739" y="680"/>
                    <a:pt x="748" y="677"/>
                  </a:cubicBezTo>
                  <a:cubicBezTo>
                    <a:pt x="756" y="675"/>
                    <a:pt x="765" y="674"/>
                    <a:pt x="774" y="675"/>
                  </a:cubicBezTo>
                  <a:cubicBezTo>
                    <a:pt x="783" y="676"/>
                    <a:pt x="792" y="678"/>
                    <a:pt x="800" y="682"/>
                  </a:cubicBezTo>
                  <a:cubicBezTo>
                    <a:pt x="808" y="687"/>
                    <a:pt x="815" y="692"/>
                    <a:pt x="821" y="700"/>
                  </a:cubicBezTo>
                  <a:cubicBezTo>
                    <a:pt x="827" y="707"/>
                    <a:pt x="831" y="715"/>
                    <a:pt x="834" y="724"/>
                  </a:cubicBezTo>
                  <a:cubicBezTo>
                    <a:pt x="837" y="732"/>
                    <a:pt x="838" y="741"/>
                    <a:pt x="837" y="750"/>
                  </a:cubicBezTo>
                  <a:cubicBezTo>
                    <a:pt x="836" y="759"/>
                    <a:pt x="834" y="767"/>
                    <a:pt x="830" y="774"/>
                  </a:cubicBezTo>
                  <a:cubicBezTo>
                    <a:pt x="821" y="794"/>
                    <a:pt x="829" y="818"/>
                    <a:pt x="849" y="827"/>
                  </a:cubicBezTo>
                  <a:cubicBezTo>
                    <a:pt x="854" y="830"/>
                    <a:pt x="859" y="831"/>
                    <a:pt x="864" y="831"/>
                  </a:cubicBezTo>
                  <a:cubicBezTo>
                    <a:pt x="867" y="832"/>
                    <a:pt x="870" y="832"/>
                    <a:pt x="874" y="832"/>
                  </a:cubicBezTo>
                  <a:cubicBezTo>
                    <a:pt x="874" y="832"/>
                    <a:pt x="874" y="832"/>
                    <a:pt x="874" y="832"/>
                  </a:cubicBezTo>
                  <a:cubicBezTo>
                    <a:pt x="1131" y="832"/>
                    <a:pt x="1131" y="832"/>
                    <a:pt x="1131" y="832"/>
                  </a:cubicBezTo>
                  <a:cubicBezTo>
                    <a:pt x="1273" y="832"/>
                    <a:pt x="1380" y="717"/>
                    <a:pt x="1380" y="565"/>
                  </a:cubicBezTo>
                  <a:cubicBezTo>
                    <a:pt x="1380" y="414"/>
                    <a:pt x="1263" y="292"/>
                    <a:pt x="1119" y="292"/>
                  </a:cubicBezTo>
                  <a:close/>
                  <a:moveTo>
                    <a:pt x="1043" y="540"/>
                  </a:moveTo>
                  <a:cubicBezTo>
                    <a:pt x="1049" y="536"/>
                    <a:pt x="1055" y="535"/>
                    <a:pt x="1062" y="535"/>
                  </a:cubicBezTo>
                  <a:cubicBezTo>
                    <a:pt x="1074" y="535"/>
                    <a:pt x="1087" y="542"/>
                    <a:pt x="1094" y="553"/>
                  </a:cubicBezTo>
                  <a:cubicBezTo>
                    <a:pt x="1099" y="562"/>
                    <a:pt x="1100" y="572"/>
                    <a:pt x="1097" y="581"/>
                  </a:cubicBezTo>
                  <a:cubicBezTo>
                    <a:pt x="1095" y="591"/>
                    <a:pt x="1089" y="599"/>
                    <a:pt x="1080" y="604"/>
                  </a:cubicBezTo>
                  <a:cubicBezTo>
                    <a:pt x="1063" y="614"/>
                    <a:pt x="1040" y="608"/>
                    <a:pt x="1030" y="590"/>
                  </a:cubicBezTo>
                  <a:cubicBezTo>
                    <a:pt x="1020" y="573"/>
                    <a:pt x="1026" y="550"/>
                    <a:pt x="1043" y="540"/>
                  </a:cubicBezTo>
                  <a:close/>
                  <a:moveTo>
                    <a:pt x="324" y="562"/>
                  </a:moveTo>
                  <a:cubicBezTo>
                    <a:pt x="316" y="580"/>
                    <a:pt x="294" y="589"/>
                    <a:pt x="276" y="580"/>
                  </a:cubicBezTo>
                  <a:cubicBezTo>
                    <a:pt x="257" y="572"/>
                    <a:pt x="249" y="551"/>
                    <a:pt x="257" y="532"/>
                  </a:cubicBezTo>
                  <a:cubicBezTo>
                    <a:pt x="263" y="518"/>
                    <a:pt x="276" y="510"/>
                    <a:pt x="291" y="510"/>
                  </a:cubicBezTo>
                  <a:cubicBezTo>
                    <a:pt x="296" y="510"/>
                    <a:pt x="301" y="511"/>
                    <a:pt x="305" y="513"/>
                  </a:cubicBezTo>
                  <a:cubicBezTo>
                    <a:pt x="324" y="521"/>
                    <a:pt x="333" y="543"/>
                    <a:pt x="324" y="562"/>
                  </a:cubicBezTo>
                  <a:close/>
                  <a:moveTo>
                    <a:pt x="938" y="1172"/>
                  </a:moveTo>
                  <a:cubicBezTo>
                    <a:pt x="949" y="1223"/>
                    <a:pt x="917" y="1273"/>
                    <a:pt x="866" y="1284"/>
                  </a:cubicBezTo>
                  <a:cubicBezTo>
                    <a:pt x="815" y="1295"/>
                    <a:pt x="765" y="1263"/>
                    <a:pt x="754" y="1212"/>
                  </a:cubicBezTo>
                  <a:cubicBezTo>
                    <a:pt x="743" y="1162"/>
                    <a:pt x="774" y="1113"/>
                    <a:pt x="824" y="1101"/>
                  </a:cubicBezTo>
                  <a:cubicBezTo>
                    <a:pt x="825" y="1101"/>
                    <a:pt x="826" y="1101"/>
                    <a:pt x="826" y="1100"/>
                  </a:cubicBezTo>
                  <a:cubicBezTo>
                    <a:pt x="827" y="1100"/>
                    <a:pt x="828" y="1100"/>
                    <a:pt x="829" y="1100"/>
                  </a:cubicBezTo>
                  <a:cubicBezTo>
                    <a:pt x="835" y="1099"/>
                    <a:pt x="840" y="1098"/>
                    <a:pt x="846" y="1098"/>
                  </a:cubicBezTo>
                  <a:cubicBezTo>
                    <a:pt x="889" y="1098"/>
                    <a:pt x="928" y="1128"/>
                    <a:pt x="938" y="1172"/>
                  </a:cubicBezTo>
                  <a:close/>
                  <a:moveTo>
                    <a:pt x="625" y="357"/>
                  </a:moveTo>
                  <a:cubicBezTo>
                    <a:pt x="621" y="348"/>
                    <a:pt x="621" y="338"/>
                    <a:pt x="625" y="329"/>
                  </a:cubicBezTo>
                  <a:cubicBezTo>
                    <a:pt x="629" y="319"/>
                    <a:pt x="636" y="312"/>
                    <a:pt x="645" y="309"/>
                  </a:cubicBezTo>
                  <a:cubicBezTo>
                    <a:pt x="650" y="307"/>
                    <a:pt x="655" y="306"/>
                    <a:pt x="659" y="306"/>
                  </a:cubicBezTo>
                  <a:cubicBezTo>
                    <a:pt x="664" y="306"/>
                    <a:pt x="669" y="307"/>
                    <a:pt x="673" y="309"/>
                  </a:cubicBezTo>
                  <a:cubicBezTo>
                    <a:pt x="682" y="312"/>
                    <a:pt x="690" y="319"/>
                    <a:pt x="693" y="328"/>
                  </a:cubicBezTo>
                  <a:cubicBezTo>
                    <a:pt x="697" y="338"/>
                    <a:pt x="697" y="348"/>
                    <a:pt x="693" y="357"/>
                  </a:cubicBezTo>
                  <a:cubicBezTo>
                    <a:pt x="690" y="366"/>
                    <a:pt x="683" y="373"/>
                    <a:pt x="673" y="377"/>
                  </a:cubicBezTo>
                  <a:cubicBezTo>
                    <a:pt x="655" y="385"/>
                    <a:pt x="633" y="376"/>
                    <a:pt x="625" y="357"/>
                  </a:cubicBezTo>
                  <a:close/>
                </a:path>
              </a:pathLst>
            </a:custGeom>
            <a:solidFill>
              <a:srgbClr val="00A0AF"/>
            </a:solidFill>
            <a:ln>
              <a:noFill/>
            </a:ln>
            <a:scene3d>
              <a:camera prst="isometricRightUp"/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8" name="Supervision Web Reporting">
            <a:extLst>
              <a:ext uri="{FF2B5EF4-FFF2-40B4-BE49-F238E27FC236}">
                <a16:creationId xmlns:a16="http://schemas.microsoft.com/office/drawing/2014/main" id="{CFF062AB-C6F7-41E7-B517-F82D023045BF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5013898" y="1078262"/>
            <a:ext cx="1147135" cy="1297355"/>
          </a:xfrm>
          <a:prstGeom prst="rect">
            <a:avLst/>
          </a:prstGeom>
        </p:spPr>
      </p:pic>
      <p:grpSp>
        <p:nvGrpSpPr>
          <p:cNvPr id="69" name="Développeur WSP">
            <a:extLst>
              <a:ext uri="{FF2B5EF4-FFF2-40B4-BE49-F238E27FC236}">
                <a16:creationId xmlns:a16="http://schemas.microsoft.com/office/drawing/2014/main" id="{D6C348B4-F28C-4089-8F0C-073FE004203B}"/>
              </a:ext>
            </a:extLst>
          </p:cNvPr>
          <p:cNvGrpSpPr/>
          <p:nvPr/>
        </p:nvGrpSpPr>
        <p:grpSpPr>
          <a:xfrm>
            <a:off x="8872992" y="1696057"/>
            <a:ext cx="794740" cy="906936"/>
            <a:chOff x="4774683" y="2018629"/>
            <a:chExt cx="794740" cy="906936"/>
          </a:xfrm>
        </p:grpSpPr>
        <p:pic>
          <p:nvPicPr>
            <p:cNvPr id="70" name="Graphique 635">
              <a:extLst>
                <a:ext uri="{FF2B5EF4-FFF2-40B4-BE49-F238E27FC236}">
                  <a16:creationId xmlns:a16="http://schemas.microsoft.com/office/drawing/2014/main" id="{7E8FA5C7-6F42-4134-807E-D398ECFA8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p:blipFill>
          <p:spPr>
            <a:xfrm>
              <a:off x="4774683" y="2018629"/>
              <a:ext cx="794740" cy="906936"/>
            </a:xfrm>
            <a:prstGeom prst="rect">
              <a:avLst/>
            </a:prstGeom>
          </p:spPr>
        </p:pic>
        <p:sp>
          <p:nvSpPr>
            <p:cNvPr id="71" name="Freeform 37">
              <a:extLst>
                <a:ext uri="{FF2B5EF4-FFF2-40B4-BE49-F238E27FC236}">
                  <a16:creationId xmlns:a16="http://schemas.microsoft.com/office/drawing/2014/main" id="{EC39E9B5-75B1-4375-A593-4A5105367BE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988667" y="2106227"/>
              <a:ext cx="229557" cy="222851"/>
            </a:xfrm>
            <a:custGeom>
              <a:avLst/>
              <a:gdLst>
                <a:gd name="T0" fmla="*/ 1191 w 1433"/>
                <a:gd name="T1" fmla="*/ 707 h 1393"/>
                <a:gd name="T2" fmla="*/ 1294 w 1433"/>
                <a:gd name="T3" fmla="*/ 371 h 1393"/>
                <a:gd name="T4" fmla="*/ 1164 w 1433"/>
                <a:gd name="T5" fmla="*/ 58 h 1393"/>
                <a:gd name="T6" fmla="*/ 714 w 1433"/>
                <a:gd name="T7" fmla="*/ 230 h 1393"/>
                <a:gd name="T8" fmla="*/ 264 w 1433"/>
                <a:gd name="T9" fmla="*/ 59 h 1393"/>
                <a:gd name="T10" fmla="*/ 140 w 1433"/>
                <a:gd name="T11" fmla="*/ 369 h 1393"/>
                <a:gd name="T12" fmla="*/ 237 w 1433"/>
                <a:gd name="T13" fmla="*/ 707 h 1393"/>
                <a:gd name="T14" fmla="*/ 70 w 1433"/>
                <a:gd name="T15" fmla="*/ 1153 h 1393"/>
                <a:gd name="T16" fmla="*/ 122 w 1433"/>
                <a:gd name="T17" fmla="*/ 1393 h 1393"/>
                <a:gd name="T18" fmla="*/ 555 w 1433"/>
                <a:gd name="T19" fmla="*/ 1157 h 1393"/>
                <a:gd name="T20" fmla="*/ 880 w 1433"/>
                <a:gd name="T21" fmla="*/ 1155 h 1393"/>
                <a:gd name="T22" fmla="*/ 1312 w 1433"/>
                <a:gd name="T23" fmla="*/ 1392 h 1393"/>
                <a:gd name="T24" fmla="*/ 1360 w 1433"/>
                <a:gd name="T25" fmla="*/ 1154 h 1393"/>
                <a:gd name="T26" fmla="*/ 1111 w 1433"/>
                <a:gd name="T27" fmla="*/ 707 h 1393"/>
                <a:gd name="T28" fmla="*/ 779 w 1433"/>
                <a:gd name="T29" fmla="*/ 964 h 1393"/>
                <a:gd name="T30" fmla="*/ 1103 w 1433"/>
                <a:gd name="T31" fmla="*/ 625 h 1393"/>
                <a:gd name="T32" fmla="*/ 1199 w 1433"/>
                <a:gd name="T33" fmla="*/ 130 h 1393"/>
                <a:gd name="T34" fmla="*/ 1227 w 1433"/>
                <a:gd name="T35" fmla="*/ 328 h 1393"/>
                <a:gd name="T36" fmla="*/ 951 w 1433"/>
                <a:gd name="T37" fmla="*/ 293 h 1393"/>
                <a:gd name="T38" fmla="*/ 1073 w 1433"/>
                <a:gd name="T39" fmla="*/ 536 h 1393"/>
                <a:gd name="T40" fmla="*/ 719 w 1433"/>
                <a:gd name="T41" fmla="*/ 910 h 1393"/>
                <a:gd name="T42" fmla="*/ 359 w 1433"/>
                <a:gd name="T43" fmla="*/ 529 h 1393"/>
                <a:gd name="T44" fmla="*/ 1073 w 1433"/>
                <a:gd name="T45" fmla="*/ 536 h 1393"/>
                <a:gd name="T46" fmla="*/ 109 w 1433"/>
                <a:gd name="T47" fmla="*/ 96 h 1393"/>
                <a:gd name="T48" fmla="*/ 305 w 1433"/>
                <a:gd name="T49" fmla="*/ 462 h 1393"/>
                <a:gd name="T50" fmla="*/ 556 w 1433"/>
                <a:gd name="T51" fmla="*/ 863 h 1393"/>
                <a:gd name="T52" fmla="*/ 542 w 1433"/>
                <a:gd name="T53" fmla="*/ 1065 h 1393"/>
                <a:gd name="T54" fmla="*/ 328 w 1433"/>
                <a:gd name="T55" fmla="*/ 616 h 1393"/>
                <a:gd name="T56" fmla="*/ 340 w 1433"/>
                <a:gd name="T57" fmla="*/ 1215 h 1393"/>
                <a:gd name="T58" fmla="*/ 142 w 1433"/>
                <a:gd name="T59" fmla="*/ 1188 h 1393"/>
                <a:gd name="T60" fmla="*/ 474 w 1433"/>
                <a:gd name="T61" fmla="*/ 1119 h 1393"/>
                <a:gd name="T62" fmla="*/ 714 w 1433"/>
                <a:gd name="T63" fmla="*/ 1104 h 1393"/>
                <a:gd name="T64" fmla="*/ 719 w 1433"/>
                <a:gd name="T65" fmla="*/ 1018 h 1393"/>
                <a:gd name="T66" fmla="*/ 714 w 1433"/>
                <a:gd name="T67" fmla="*/ 1104 h 1393"/>
                <a:gd name="T68" fmla="*/ 1088 w 1433"/>
                <a:gd name="T69" fmla="*/ 1208 h 1393"/>
                <a:gd name="T70" fmla="*/ 1127 w 1433"/>
                <a:gd name="T71" fmla="*/ 946 h 1393"/>
                <a:gd name="T72" fmla="*/ 1323 w 1433"/>
                <a:gd name="T73" fmla="*/ 1310 h 1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33" h="1393">
                  <a:moveTo>
                    <a:pt x="1165" y="864"/>
                  </a:moveTo>
                  <a:cubicBezTo>
                    <a:pt x="1182" y="815"/>
                    <a:pt x="1191" y="762"/>
                    <a:pt x="1191" y="707"/>
                  </a:cubicBezTo>
                  <a:cubicBezTo>
                    <a:pt x="1191" y="652"/>
                    <a:pt x="1182" y="599"/>
                    <a:pt x="1165" y="549"/>
                  </a:cubicBezTo>
                  <a:cubicBezTo>
                    <a:pt x="1214" y="487"/>
                    <a:pt x="1258" y="427"/>
                    <a:pt x="1294" y="371"/>
                  </a:cubicBezTo>
                  <a:cubicBezTo>
                    <a:pt x="1405" y="201"/>
                    <a:pt x="1433" y="93"/>
                    <a:pt x="1380" y="40"/>
                  </a:cubicBezTo>
                  <a:cubicBezTo>
                    <a:pt x="1340" y="0"/>
                    <a:pt x="1269" y="6"/>
                    <a:pt x="1164" y="58"/>
                  </a:cubicBezTo>
                  <a:cubicBezTo>
                    <a:pt x="1082" y="99"/>
                    <a:pt x="980" y="167"/>
                    <a:pt x="869" y="256"/>
                  </a:cubicBezTo>
                  <a:cubicBezTo>
                    <a:pt x="820" y="239"/>
                    <a:pt x="768" y="230"/>
                    <a:pt x="714" y="230"/>
                  </a:cubicBezTo>
                  <a:cubicBezTo>
                    <a:pt x="659" y="230"/>
                    <a:pt x="607" y="240"/>
                    <a:pt x="558" y="257"/>
                  </a:cubicBezTo>
                  <a:cubicBezTo>
                    <a:pt x="447" y="168"/>
                    <a:pt x="345" y="99"/>
                    <a:pt x="264" y="59"/>
                  </a:cubicBezTo>
                  <a:cubicBezTo>
                    <a:pt x="161" y="7"/>
                    <a:pt x="91" y="0"/>
                    <a:pt x="52" y="40"/>
                  </a:cubicBezTo>
                  <a:cubicBezTo>
                    <a:pt x="0" y="92"/>
                    <a:pt x="29" y="200"/>
                    <a:pt x="140" y="369"/>
                  </a:cubicBezTo>
                  <a:cubicBezTo>
                    <a:pt x="176" y="423"/>
                    <a:pt x="219" y="481"/>
                    <a:pt x="267" y="542"/>
                  </a:cubicBezTo>
                  <a:cubicBezTo>
                    <a:pt x="248" y="593"/>
                    <a:pt x="237" y="649"/>
                    <a:pt x="237" y="707"/>
                  </a:cubicBezTo>
                  <a:cubicBezTo>
                    <a:pt x="237" y="762"/>
                    <a:pt x="246" y="814"/>
                    <a:pt x="263" y="863"/>
                  </a:cubicBezTo>
                  <a:cubicBezTo>
                    <a:pt x="176" y="972"/>
                    <a:pt x="110" y="1072"/>
                    <a:pt x="70" y="1153"/>
                  </a:cubicBezTo>
                  <a:cubicBezTo>
                    <a:pt x="18" y="1257"/>
                    <a:pt x="12" y="1327"/>
                    <a:pt x="52" y="1367"/>
                  </a:cubicBezTo>
                  <a:cubicBezTo>
                    <a:pt x="70" y="1384"/>
                    <a:pt x="93" y="1393"/>
                    <a:pt x="122" y="1393"/>
                  </a:cubicBezTo>
                  <a:cubicBezTo>
                    <a:pt x="183" y="1393"/>
                    <a:pt x="269" y="1356"/>
                    <a:pt x="384" y="1282"/>
                  </a:cubicBezTo>
                  <a:cubicBezTo>
                    <a:pt x="438" y="1247"/>
                    <a:pt x="496" y="1205"/>
                    <a:pt x="555" y="1157"/>
                  </a:cubicBezTo>
                  <a:cubicBezTo>
                    <a:pt x="605" y="1175"/>
                    <a:pt x="659" y="1184"/>
                    <a:pt x="714" y="1184"/>
                  </a:cubicBezTo>
                  <a:cubicBezTo>
                    <a:pt x="773" y="1184"/>
                    <a:pt x="828" y="1174"/>
                    <a:pt x="880" y="1155"/>
                  </a:cubicBezTo>
                  <a:cubicBezTo>
                    <a:pt x="940" y="1202"/>
                    <a:pt x="997" y="1244"/>
                    <a:pt x="1050" y="1279"/>
                  </a:cubicBezTo>
                  <a:cubicBezTo>
                    <a:pt x="1165" y="1355"/>
                    <a:pt x="1252" y="1392"/>
                    <a:pt x="1312" y="1392"/>
                  </a:cubicBezTo>
                  <a:cubicBezTo>
                    <a:pt x="1340" y="1392"/>
                    <a:pt x="1363" y="1384"/>
                    <a:pt x="1380" y="1367"/>
                  </a:cubicBezTo>
                  <a:cubicBezTo>
                    <a:pt x="1419" y="1328"/>
                    <a:pt x="1413" y="1258"/>
                    <a:pt x="1360" y="1154"/>
                  </a:cubicBezTo>
                  <a:cubicBezTo>
                    <a:pt x="1320" y="1074"/>
                    <a:pt x="1252" y="974"/>
                    <a:pt x="1165" y="864"/>
                  </a:cubicBezTo>
                  <a:close/>
                  <a:moveTo>
                    <a:pt x="1111" y="707"/>
                  </a:moveTo>
                  <a:cubicBezTo>
                    <a:pt x="1111" y="862"/>
                    <a:pt x="1022" y="997"/>
                    <a:pt x="893" y="1062"/>
                  </a:cubicBezTo>
                  <a:cubicBezTo>
                    <a:pt x="855" y="1031"/>
                    <a:pt x="817" y="998"/>
                    <a:pt x="779" y="964"/>
                  </a:cubicBezTo>
                  <a:cubicBezTo>
                    <a:pt x="812" y="932"/>
                    <a:pt x="846" y="900"/>
                    <a:pt x="879" y="867"/>
                  </a:cubicBezTo>
                  <a:cubicBezTo>
                    <a:pt x="960" y="786"/>
                    <a:pt x="1035" y="704"/>
                    <a:pt x="1103" y="625"/>
                  </a:cubicBezTo>
                  <a:cubicBezTo>
                    <a:pt x="1108" y="651"/>
                    <a:pt x="1111" y="679"/>
                    <a:pt x="1111" y="707"/>
                  </a:cubicBezTo>
                  <a:close/>
                  <a:moveTo>
                    <a:pt x="1199" y="130"/>
                  </a:moveTo>
                  <a:cubicBezTo>
                    <a:pt x="1287" y="86"/>
                    <a:pt x="1319" y="92"/>
                    <a:pt x="1323" y="96"/>
                  </a:cubicBezTo>
                  <a:cubicBezTo>
                    <a:pt x="1330" y="103"/>
                    <a:pt x="1333" y="164"/>
                    <a:pt x="1227" y="328"/>
                  </a:cubicBezTo>
                  <a:cubicBezTo>
                    <a:pt x="1198" y="372"/>
                    <a:pt x="1165" y="419"/>
                    <a:pt x="1127" y="468"/>
                  </a:cubicBezTo>
                  <a:cubicBezTo>
                    <a:pt x="1085" y="395"/>
                    <a:pt x="1024" y="335"/>
                    <a:pt x="951" y="293"/>
                  </a:cubicBezTo>
                  <a:cubicBezTo>
                    <a:pt x="1045" y="220"/>
                    <a:pt x="1130" y="164"/>
                    <a:pt x="1199" y="130"/>
                  </a:cubicBezTo>
                  <a:close/>
                  <a:moveTo>
                    <a:pt x="1073" y="536"/>
                  </a:moveTo>
                  <a:cubicBezTo>
                    <a:pt x="999" y="625"/>
                    <a:pt x="915" y="718"/>
                    <a:pt x="823" y="810"/>
                  </a:cubicBezTo>
                  <a:cubicBezTo>
                    <a:pt x="788" y="844"/>
                    <a:pt x="754" y="878"/>
                    <a:pt x="719" y="910"/>
                  </a:cubicBezTo>
                  <a:cubicBezTo>
                    <a:pt x="684" y="877"/>
                    <a:pt x="648" y="842"/>
                    <a:pt x="613" y="807"/>
                  </a:cubicBezTo>
                  <a:cubicBezTo>
                    <a:pt x="520" y="713"/>
                    <a:pt x="434" y="619"/>
                    <a:pt x="359" y="529"/>
                  </a:cubicBezTo>
                  <a:cubicBezTo>
                    <a:pt x="425" y="399"/>
                    <a:pt x="559" y="310"/>
                    <a:pt x="714" y="310"/>
                  </a:cubicBezTo>
                  <a:cubicBezTo>
                    <a:pt x="872" y="310"/>
                    <a:pt x="1008" y="403"/>
                    <a:pt x="1073" y="536"/>
                  </a:cubicBezTo>
                  <a:close/>
                  <a:moveTo>
                    <a:pt x="211" y="331"/>
                  </a:moveTo>
                  <a:cubicBezTo>
                    <a:pt x="102" y="167"/>
                    <a:pt x="103" y="104"/>
                    <a:pt x="109" y="96"/>
                  </a:cubicBezTo>
                  <a:cubicBezTo>
                    <a:pt x="121" y="87"/>
                    <a:pt x="222" y="96"/>
                    <a:pt x="476" y="294"/>
                  </a:cubicBezTo>
                  <a:cubicBezTo>
                    <a:pt x="406" y="335"/>
                    <a:pt x="347" y="392"/>
                    <a:pt x="305" y="462"/>
                  </a:cubicBezTo>
                  <a:cubicBezTo>
                    <a:pt x="270" y="416"/>
                    <a:pt x="239" y="373"/>
                    <a:pt x="211" y="331"/>
                  </a:cubicBezTo>
                  <a:close/>
                  <a:moveTo>
                    <a:pt x="556" y="863"/>
                  </a:moveTo>
                  <a:cubicBezTo>
                    <a:pt x="591" y="898"/>
                    <a:pt x="626" y="931"/>
                    <a:pt x="660" y="964"/>
                  </a:cubicBezTo>
                  <a:cubicBezTo>
                    <a:pt x="620" y="1000"/>
                    <a:pt x="581" y="1033"/>
                    <a:pt x="542" y="1065"/>
                  </a:cubicBezTo>
                  <a:cubicBezTo>
                    <a:pt x="409" y="1001"/>
                    <a:pt x="317" y="865"/>
                    <a:pt x="317" y="707"/>
                  </a:cubicBezTo>
                  <a:cubicBezTo>
                    <a:pt x="317" y="676"/>
                    <a:pt x="321" y="645"/>
                    <a:pt x="328" y="616"/>
                  </a:cubicBezTo>
                  <a:cubicBezTo>
                    <a:pt x="396" y="697"/>
                    <a:pt x="473" y="780"/>
                    <a:pt x="556" y="863"/>
                  </a:cubicBezTo>
                  <a:close/>
                  <a:moveTo>
                    <a:pt x="340" y="1215"/>
                  </a:moveTo>
                  <a:cubicBezTo>
                    <a:pt x="177" y="1321"/>
                    <a:pt x="115" y="1317"/>
                    <a:pt x="109" y="1311"/>
                  </a:cubicBezTo>
                  <a:cubicBezTo>
                    <a:pt x="105" y="1307"/>
                    <a:pt x="99" y="1274"/>
                    <a:pt x="142" y="1188"/>
                  </a:cubicBezTo>
                  <a:cubicBezTo>
                    <a:pt x="175" y="1120"/>
                    <a:pt x="230" y="1037"/>
                    <a:pt x="301" y="945"/>
                  </a:cubicBezTo>
                  <a:cubicBezTo>
                    <a:pt x="342" y="1017"/>
                    <a:pt x="402" y="1077"/>
                    <a:pt x="474" y="1119"/>
                  </a:cubicBezTo>
                  <a:cubicBezTo>
                    <a:pt x="427" y="1155"/>
                    <a:pt x="383" y="1187"/>
                    <a:pt x="340" y="1215"/>
                  </a:cubicBezTo>
                  <a:close/>
                  <a:moveTo>
                    <a:pt x="714" y="1104"/>
                  </a:moveTo>
                  <a:cubicBezTo>
                    <a:pt x="686" y="1104"/>
                    <a:pt x="658" y="1101"/>
                    <a:pt x="631" y="1096"/>
                  </a:cubicBezTo>
                  <a:cubicBezTo>
                    <a:pt x="660" y="1071"/>
                    <a:pt x="690" y="1045"/>
                    <a:pt x="719" y="1018"/>
                  </a:cubicBezTo>
                  <a:cubicBezTo>
                    <a:pt x="749" y="1044"/>
                    <a:pt x="777" y="1070"/>
                    <a:pt x="806" y="1094"/>
                  </a:cubicBezTo>
                  <a:cubicBezTo>
                    <a:pt x="777" y="1101"/>
                    <a:pt x="746" y="1104"/>
                    <a:pt x="714" y="1104"/>
                  </a:cubicBezTo>
                  <a:close/>
                  <a:moveTo>
                    <a:pt x="1323" y="1310"/>
                  </a:moveTo>
                  <a:cubicBezTo>
                    <a:pt x="1315" y="1317"/>
                    <a:pt x="1252" y="1317"/>
                    <a:pt x="1088" y="1208"/>
                  </a:cubicBezTo>
                  <a:cubicBezTo>
                    <a:pt x="1047" y="1181"/>
                    <a:pt x="1005" y="1150"/>
                    <a:pt x="960" y="1116"/>
                  </a:cubicBezTo>
                  <a:cubicBezTo>
                    <a:pt x="1029" y="1074"/>
                    <a:pt x="1087" y="1016"/>
                    <a:pt x="1127" y="946"/>
                  </a:cubicBezTo>
                  <a:cubicBezTo>
                    <a:pt x="1197" y="1036"/>
                    <a:pt x="1252" y="1118"/>
                    <a:pt x="1286" y="1185"/>
                  </a:cubicBezTo>
                  <a:cubicBezTo>
                    <a:pt x="1337" y="1285"/>
                    <a:pt x="1323" y="1310"/>
                    <a:pt x="1323" y="1310"/>
                  </a:cubicBezTo>
                  <a:close/>
                </a:path>
              </a:pathLst>
            </a:custGeom>
            <a:solidFill>
              <a:srgbClr val="00A0AF"/>
            </a:solidFill>
            <a:ln>
              <a:noFill/>
            </a:ln>
            <a:scene3d>
              <a:camera prst="isometricRightUp"/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72" name="Développeur WSP">
            <a:extLst>
              <a:ext uri="{FF2B5EF4-FFF2-40B4-BE49-F238E27FC236}">
                <a16:creationId xmlns:a16="http://schemas.microsoft.com/office/drawing/2014/main" id="{826C4988-F752-4B05-BEC2-D73065EB08A1}"/>
              </a:ext>
            </a:extLst>
          </p:cNvPr>
          <p:cNvGrpSpPr/>
          <p:nvPr/>
        </p:nvGrpSpPr>
        <p:grpSpPr>
          <a:xfrm>
            <a:off x="9518491" y="1248083"/>
            <a:ext cx="794740" cy="906936"/>
            <a:chOff x="4774683" y="2018629"/>
            <a:chExt cx="794740" cy="906936"/>
          </a:xfrm>
        </p:grpSpPr>
        <p:pic>
          <p:nvPicPr>
            <p:cNvPr id="73" name="Graphique 635">
              <a:extLst>
                <a:ext uri="{FF2B5EF4-FFF2-40B4-BE49-F238E27FC236}">
                  <a16:creationId xmlns:a16="http://schemas.microsoft.com/office/drawing/2014/main" id="{E9E32C3A-E28C-4F04-9BF0-C65A3BC3F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p:blipFill>
          <p:spPr>
            <a:xfrm>
              <a:off x="4774683" y="2018629"/>
              <a:ext cx="794740" cy="906936"/>
            </a:xfrm>
            <a:prstGeom prst="rect">
              <a:avLst/>
            </a:prstGeom>
          </p:spPr>
        </p:pic>
        <p:sp>
          <p:nvSpPr>
            <p:cNvPr id="74" name="Freeform 37">
              <a:extLst>
                <a:ext uri="{FF2B5EF4-FFF2-40B4-BE49-F238E27FC236}">
                  <a16:creationId xmlns:a16="http://schemas.microsoft.com/office/drawing/2014/main" id="{132B7B6A-E6EB-4044-B2B5-FC87C9615B1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988667" y="2106227"/>
              <a:ext cx="229557" cy="222851"/>
            </a:xfrm>
            <a:custGeom>
              <a:avLst/>
              <a:gdLst>
                <a:gd name="T0" fmla="*/ 1191 w 1433"/>
                <a:gd name="T1" fmla="*/ 707 h 1393"/>
                <a:gd name="T2" fmla="*/ 1294 w 1433"/>
                <a:gd name="T3" fmla="*/ 371 h 1393"/>
                <a:gd name="T4" fmla="*/ 1164 w 1433"/>
                <a:gd name="T5" fmla="*/ 58 h 1393"/>
                <a:gd name="T6" fmla="*/ 714 w 1433"/>
                <a:gd name="T7" fmla="*/ 230 h 1393"/>
                <a:gd name="T8" fmla="*/ 264 w 1433"/>
                <a:gd name="T9" fmla="*/ 59 h 1393"/>
                <a:gd name="T10" fmla="*/ 140 w 1433"/>
                <a:gd name="T11" fmla="*/ 369 h 1393"/>
                <a:gd name="T12" fmla="*/ 237 w 1433"/>
                <a:gd name="T13" fmla="*/ 707 h 1393"/>
                <a:gd name="T14" fmla="*/ 70 w 1433"/>
                <a:gd name="T15" fmla="*/ 1153 h 1393"/>
                <a:gd name="T16" fmla="*/ 122 w 1433"/>
                <a:gd name="T17" fmla="*/ 1393 h 1393"/>
                <a:gd name="T18" fmla="*/ 555 w 1433"/>
                <a:gd name="T19" fmla="*/ 1157 h 1393"/>
                <a:gd name="T20" fmla="*/ 880 w 1433"/>
                <a:gd name="T21" fmla="*/ 1155 h 1393"/>
                <a:gd name="T22" fmla="*/ 1312 w 1433"/>
                <a:gd name="T23" fmla="*/ 1392 h 1393"/>
                <a:gd name="T24" fmla="*/ 1360 w 1433"/>
                <a:gd name="T25" fmla="*/ 1154 h 1393"/>
                <a:gd name="T26" fmla="*/ 1111 w 1433"/>
                <a:gd name="T27" fmla="*/ 707 h 1393"/>
                <a:gd name="T28" fmla="*/ 779 w 1433"/>
                <a:gd name="T29" fmla="*/ 964 h 1393"/>
                <a:gd name="T30" fmla="*/ 1103 w 1433"/>
                <a:gd name="T31" fmla="*/ 625 h 1393"/>
                <a:gd name="T32" fmla="*/ 1199 w 1433"/>
                <a:gd name="T33" fmla="*/ 130 h 1393"/>
                <a:gd name="T34" fmla="*/ 1227 w 1433"/>
                <a:gd name="T35" fmla="*/ 328 h 1393"/>
                <a:gd name="T36" fmla="*/ 951 w 1433"/>
                <a:gd name="T37" fmla="*/ 293 h 1393"/>
                <a:gd name="T38" fmla="*/ 1073 w 1433"/>
                <a:gd name="T39" fmla="*/ 536 h 1393"/>
                <a:gd name="T40" fmla="*/ 719 w 1433"/>
                <a:gd name="T41" fmla="*/ 910 h 1393"/>
                <a:gd name="T42" fmla="*/ 359 w 1433"/>
                <a:gd name="T43" fmla="*/ 529 h 1393"/>
                <a:gd name="T44" fmla="*/ 1073 w 1433"/>
                <a:gd name="T45" fmla="*/ 536 h 1393"/>
                <a:gd name="T46" fmla="*/ 109 w 1433"/>
                <a:gd name="T47" fmla="*/ 96 h 1393"/>
                <a:gd name="T48" fmla="*/ 305 w 1433"/>
                <a:gd name="T49" fmla="*/ 462 h 1393"/>
                <a:gd name="T50" fmla="*/ 556 w 1433"/>
                <a:gd name="T51" fmla="*/ 863 h 1393"/>
                <a:gd name="T52" fmla="*/ 542 w 1433"/>
                <a:gd name="T53" fmla="*/ 1065 h 1393"/>
                <a:gd name="T54" fmla="*/ 328 w 1433"/>
                <a:gd name="T55" fmla="*/ 616 h 1393"/>
                <a:gd name="T56" fmla="*/ 340 w 1433"/>
                <a:gd name="T57" fmla="*/ 1215 h 1393"/>
                <a:gd name="T58" fmla="*/ 142 w 1433"/>
                <a:gd name="T59" fmla="*/ 1188 h 1393"/>
                <a:gd name="T60" fmla="*/ 474 w 1433"/>
                <a:gd name="T61" fmla="*/ 1119 h 1393"/>
                <a:gd name="T62" fmla="*/ 714 w 1433"/>
                <a:gd name="T63" fmla="*/ 1104 h 1393"/>
                <a:gd name="T64" fmla="*/ 719 w 1433"/>
                <a:gd name="T65" fmla="*/ 1018 h 1393"/>
                <a:gd name="T66" fmla="*/ 714 w 1433"/>
                <a:gd name="T67" fmla="*/ 1104 h 1393"/>
                <a:gd name="T68" fmla="*/ 1088 w 1433"/>
                <a:gd name="T69" fmla="*/ 1208 h 1393"/>
                <a:gd name="T70" fmla="*/ 1127 w 1433"/>
                <a:gd name="T71" fmla="*/ 946 h 1393"/>
                <a:gd name="T72" fmla="*/ 1323 w 1433"/>
                <a:gd name="T73" fmla="*/ 1310 h 1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33" h="1393">
                  <a:moveTo>
                    <a:pt x="1165" y="864"/>
                  </a:moveTo>
                  <a:cubicBezTo>
                    <a:pt x="1182" y="815"/>
                    <a:pt x="1191" y="762"/>
                    <a:pt x="1191" y="707"/>
                  </a:cubicBezTo>
                  <a:cubicBezTo>
                    <a:pt x="1191" y="652"/>
                    <a:pt x="1182" y="599"/>
                    <a:pt x="1165" y="549"/>
                  </a:cubicBezTo>
                  <a:cubicBezTo>
                    <a:pt x="1214" y="487"/>
                    <a:pt x="1258" y="427"/>
                    <a:pt x="1294" y="371"/>
                  </a:cubicBezTo>
                  <a:cubicBezTo>
                    <a:pt x="1405" y="201"/>
                    <a:pt x="1433" y="93"/>
                    <a:pt x="1380" y="40"/>
                  </a:cubicBezTo>
                  <a:cubicBezTo>
                    <a:pt x="1340" y="0"/>
                    <a:pt x="1269" y="6"/>
                    <a:pt x="1164" y="58"/>
                  </a:cubicBezTo>
                  <a:cubicBezTo>
                    <a:pt x="1082" y="99"/>
                    <a:pt x="980" y="167"/>
                    <a:pt x="869" y="256"/>
                  </a:cubicBezTo>
                  <a:cubicBezTo>
                    <a:pt x="820" y="239"/>
                    <a:pt x="768" y="230"/>
                    <a:pt x="714" y="230"/>
                  </a:cubicBezTo>
                  <a:cubicBezTo>
                    <a:pt x="659" y="230"/>
                    <a:pt x="607" y="240"/>
                    <a:pt x="558" y="257"/>
                  </a:cubicBezTo>
                  <a:cubicBezTo>
                    <a:pt x="447" y="168"/>
                    <a:pt x="345" y="99"/>
                    <a:pt x="264" y="59"/>
                  </a:cubicBezTo>
                  <a:cubicBezTo>
                    <a:pt x="161" y="7"/>
                    <a:pt x="91" y="0"/>
                    <a:pt x="52" y="40"/>
                  </a:cubicBezTo>
                  <a:cubicBezTo>
                    <a:pt x="0" y="92"/>
                    <a:pt x="29" y="200"/>
                    <a:pt x="140" y="369"/>
                  </a:cubicBezTo>
                  <a:cubicBezTo>
                    <a:pt x="176" y="423"/>
                    <a:pt x="219" y="481"/>
                    <a:pt x="267" y="542"/>
                  </a:cubicBezTo>
                  <a:cubicBezTo>
                    <a:pt x="248" y="593"/>
                    <a:pt x="237" y="649"/>
                    <a:pt x="237" y="707"/>
                  </a:cubicBezTo>
                  <a:cubicBezTo>
                    <a:pt x="237" y="762"/>
                    <a:pt x="246" y="814"/>
                    <a:pt x="263" y="863"/>
                  </a:cubicBezTo>
                  <a:cubicBezTo>
                    <a:pt x="176" y="972"/>
                    <a:pt x="110" y="1072"/>
                    <a:pt x="70" y="1153"/>
                  </a:cubicBezTo>
                  <a:cubicBezTo>
                    <a:pt x="18" y="1257"/>
                    <a:pt x="12" y="1327"/>
                    <a:pt x="52" y="1367"/>
                  </a:cubicBezTo>
                  <a:cubicBezTo>
                    <a:pt x="70" y="1384"/>
                    <a:pt x="93" y="1393"/>
                    <a:pt x="122" y="1393"/>
                  </a:cubicBezTo>
                  <a:cubicBezTo>
                    <a:pt x="183" y="1393"/>
                    <a:pt x="269" y="1356"/>
                    <a:pt x="384" y="1282"/>
                  </a:cubicBezTo>
                  <a:cubicBezTo>
                    <a:pt x="438" y="1247"/>
                    <a:pt x="496" y="1205"/>
                    <a:pt x="555" y="1157"/>
                  </a:cubicBezTo>
                  <a:cubicBezTo>
                    <a:pt x="605" y="1175"/>
                    <a:pt x="659" y="1184"/>
                    <a:pt x="714" y="1184"/>
                  </a:cubicBezTo>
                  <a:cubicBezTo>
                    <a:pt x="773" y="1184"/>
                    <a:pt x="828" y="1174"/>
                    <a:pt x="880" y="1155"/>
                  </a:cubicBezTo>
                  <a:cubicBezTo>
                    <a:pt x="940" y="1202"/>
                    <a:pt x="997" y="1244"/>
                    <a:pt x="1050" y="1279"/>
                  </a:cubicBezTo>
                  <a:cubicBezTo>
                    <a:pt x="1165" y="1355"/>
                    <a:pt x="1252" y="1392"/>
                    <a:pt x="1312" y="1392"/>
                  </a:cubicBezTo>
                  <a:cubicBezTo>
                    <a:pt x="1340" y="1392"/>
                    <a:pt x="1363" y="1384"/>
                    <a:pt x="1380" y="1367"/>
                  </a:cubicBezTo>
                  <a:cubicBezTo>
                    <a:pt x="1419" y="1328"/>
                    <a:pt x="1413" y="1258"/>
                    <a:pt x="1360" y="1154"/>
                  </a:cubicBezTo>
                  <a:cubicBezTo>
                    <a:pt x="1320" y="1074"/>
                    <a:pt x="1252" y="974"/>
                    <a:pt x="1165" y="864"/>
                  </a:cubicBezTo>
                  <a:close/>
                  <a:moveTo>
                    <a:pt x="1111" y="707"/>
                  </a:moveTo>
                  <a:cubicBezTo>
                    <a:pt x="1111" y="862"/>
                    <a:pt x="1022" y="997"/>
                    <a:pt x="893" y="1062"/>
                  </a:cubicBezTo>
                  <a:cubicBezTo>
                    <a:pt x="855" y="1031"/>
                    <a:pt x="817" y="998"/>
                    <a:pt x="779" y="964"/>
                  </a:cubicBezTo>
                  <a:cubicBezTo>
                    <a:pt x="812" y="932"/>
                    <a:pt x="846" y="900"/>
                    <a:pt x="879" y="867"/>
                  </a:cubicBezTo>
                  <a:cubicBezTo>
                    <a:pt x="960" y="786"/>
                    <a:pt x="1035" y="704"/>
                    <a:pt x="1103" y="625"/>
                  </a:cubicBezTo>
                  <a:cubicBezTo>
                    <a:pt x="1108" y="651"/>
                    <a:pt x="1111" y="679"/>
                    <a:pt x="1111" y="707"/>
                  </a:cubicBezTo>
                  <a:close/>
                  <a:moveTo>
                    <a:pt x="1199" y="130"/>
                  </a:moveTo>
                  <a:cubicBezTo>
                    <a:pt x="1287" y="86"/>
                    <a:pt x="1319" y="92"/>
                    <a:pt x="1323" y="96"/>
                  </a:cubicBezTo>
                  <a:cubicBezTo>
                    <a:pt x="1330" y="103"/>
                    <a:pt x="1333" y="164"/>
                    <a:pt x="1227" y="328"/>
                  </a:cubicBezTo>
                  <a:cubicBezTo>
                    <a:pt x="1198" y="372"/>
                    <a:pt x="1165" y="419"/>
                    <a:pt x="1127" y="468"/>
                  </a:cubicBezTo>
                  <a:cubicBezTo>
                    <a:pt x="1085" y="395"/>
                    <a:pt x="1024" y="335"/>
                    <a:pt x="951" y="293"/>
                  </a:cubicBezTo>
                  <a:cubicBezTo>
                    <a:pt x="1045" y="220"/>
                    <a:pt x="1130" y="164"/>
                    <a:pt x="1199" y="130"/>
                  </a:cubicBezTo>
                  <a:close/>
                  <a:moveTo>
                    <a:pt x="1073" y="536"/>
                  </a:moveTo>
                  <a:cubicBezTo>
                    <a:pt x="999" y="625"/>
                    <a:pt x="915" y="718"/>
                    <a:pt x="823" y="810"/>
                  </a:cubicBezTo>
                  <a:cubicBezTo>
                    <a:pt x="788" y="844"/>
                    <a:pt x="754" y="878"/>
                    <a:pt x="719" y="910"/>
                  </a:cubicBezTo>
                  <a:cubicBezTo>
                    <a:pt x="684" y="877"/>
                    <a:pt x="648" y="842"/>
                    <a:pt x="613" y="807"/>
                  </a:cubicBezTo>
                  <a:cubicBezTo>
                    <a:pt x="520" y="713"/>
                    <a:pt x="434" y="619"/>
                    <a:pt x="359" y="529"/>
                  </a:cubicBezTo>
                  <a:cubicBezTo>
                    <a:pt x="425" y="399"/>
                    <a:pt x="559" y="310"/>
                    <a:pt x="714" y="310"/>
                  </a:cubicBezTo>
                  <a:cubicBezTo>
                    <a:pt x="872" y="310"/>
                    <a:pt x="1008" y="403"/>
                    <a:pt x="1073" y="536"/>
                  </a:cubicBezTo>
                  <a:close/>
                  <a:moveTo>
                    <a:pt x="211" y="331"/>
                  </a:moveTo>
                  <a:cubicBezTo>
                    <a:pt x="102" y="167"/>
                    <a:pt x="103" y="104"/>
                    <a:pt x="109" y="96"/>
                  </a:cubicBezTo>
                  <a:cubicBezTo>
                    <a:pt x="121" y="87"/>
                    <a:pt x="222" y="96"/>
                    <a:pt x="476" y="294"/>
                  </a:cubicBezTo>
                  <a:cubicBezTo>
                    <a:pt x="406" y="335"/>
                    <a:pt x="347" y="392"/>
                    <a:pt x="305" y="462"/>
                  </a:cubicBezTo>
                  <a:cubicBezTo>
                    <a:pt x="270" y="416"/>
                    <a:pt x="239" y="373"/>
                    <a:pt x="211" y="331"/>
                  </a:cubicBezTo>
                  <a:close/>
                  <a:moveTo>
                    <a:pt x="556" y="863"/>
                  </a:moveTo>
                  <a:cubicBezTo>
                    <a:pt x="591" y="898"/>
                    <a:pt x="626" y="931"/>
                    <a:pt x="660" y="964"/>
                  </a:cubicBezTo>
                  <a:cubicBezTo>
                    <a:pt x="620" y="1000"/>
                    <a:pt x="581" y="1033"/>
                    <a:pt x="542" y="1065"/>
                  </a:cubicBezTo>
                  <a:cubicBezTo>
                    <a:pt x="409" y="1001"/>
                    <a:pt x="317" y="865"/>
                    <a:pt x="317" y="707"/>
                  </a:cubicBezTo>
                  <a:cubicBezTo>
                    <a:pt x="317" y="676"/>
                    <a:pt x="321" y="645"/>
                    <a:pt x="328" y="616"/>
                  </a:cubicBezTo>
                  <a:cubicBezTo>
                    <a:pt x="396" y="697"/>
                    <a:pt x="473" y="780"/>
                    <a:pt x="556" y="863"/>
                  </a:cubicBezTo>
                  <a:close/>
                  <a:moveTo>
                    <a:pt x="340" y="1215"/>
                  </a:moveTo>
                  <a:cubicBezTo>
                    <a:pt x="177" y="1321"/>
                    <a:pt x="115" y="1317"/>
                    <a:pt x="109" y="1311"/>
                  </a:cubicBezTo>
                  <a:cubicBezTo>
                    <a:pt x="105" y="1307"/>
                    <a:pt x="99" y="1274"/>
                    <a:pt x="142" y="1188"/>
                  </a:cubicBezTo>
                  <a:cubicBezTo>
                    <a:pt x="175" y="1120"/>
                    <a:pt x="230" y="1037"/>
                    <a:pt x="301" y="945"/>
                  </a:cubicBezTo>
                  <a:cubicBezTo>
                    <a:pt x="342" y="1017"/>
                    <a:pt x="402" y="1077"/>
                    <a:pt x="474" y="1119"/>
                  </a:cubicBezTo>
                  <a:cubicBezTo>
                    <a:pt x="427" y="1155"/>
                    <a:pt x="383" y="1187"/>
                    <a:pt x="340" y="1215"/>
                  </a:cubicBezTo>
                  <a:close/>
                  <a:moveTo>
                    <a:pt x="714" y="1104"/>
                  </a:moveTo>
                  <a:cubicBezTo>
                    <a:pt x="686" y="1104"/>
                    <a:pt x="658" y="1101"/>
                    <a:pt x="631" y="1096"/>
                  </a:cubicBezTo>
                  <a:cubicBezTo>
                    <a:pt x="660" y="1071"/>
                    <a:pt x="690" y="1045"/>
                    <a:pt x="719" y="1018"/>
                  </a:cubicBezTo>
                  <a:cubicBezTo>
                    <a:pt x="749" y="1044"/>
                    <a:pt x="777" y="1070"/>
                    <a:pt x="806" y="1094"/>
                  </a:cubicBezTo>
                  <a:cubicBezTo>
                    <a:pt x="777" y="1101"/>
                    <a:pt x="746" y="1104"/>
                    <a:pt x="714" y="1104"/>
                  </a:cubicBezTo>
                  <a:close/>
                  <a:moveTo>
                    <a:pt x="1323" y="1310"/>
                  </a:moveTo>
                  <a:cubicBezTo>
                    <a:pt x="1315" y="1317"/>
                    <a:pt x="1252" y="1317"/>
                    <a:pt x="1088" y="1208"/>
                  </a:cubicBezTo>
                  <a:cubicBezTo>
                    <a:pt x="1047" y="1181"/>
                    <a:pt x="1005" y="1150"/>
                    <a:pt x="960" y="1116"/>
                  </a:cubicBezTo>
                  <a:cubicBezTo>
                    <a:pt x="1029" y="1074"/>
                    <a:pt x="1087" y="1016"/>
                    <a:pt x="1127" y="946"/>
                  </a:cubicBezTo>
                  <a:cubicBezTo>
                    <a:pt x="1197" y="1036"/>
                    <a:pt x="1252" y="1118"/>
                    <a:pt x="1286" y="1185"/>
                  </a:cubicBezTo>
                  <a:cubicBezTo>
                    <a:pt x="1337" y="1285"/>
                    <a:pt x="1323" y="1310"/>
                    <a:pt x="1323" y="1310"/>
                  </a:cubicBezTo>
                  <a:close/>
                </a:path>
              </a:pathLst>
            </a:custGeom>
            <a:solidFill>
              <a:srgbClr val="00A0AF"/>
            </a:solidFill>
            <a:ln>
              <a:noFill/>
            </a:ln>
            <a:scene3d>
              <a:camera prst="isometricRightUp"/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75" name="Développeur WSP">
            <a:extLst>
              <a:ext uri="{FF2B5EF4-FFF2-40B4-BE49-F238E27FC236}">
                <a16:creationId xmlns:a16="http://schemas.microsoft.com/office/drawing/2014/main" id="{08F925BB-4DF9-40E7-90BA-36482277B855}"/>
              </a:ext>
            </a:extLst>
          </p:cNvPr>
          <p:cNvGrpSpPr/>
          <p:nvPr/>
        </p:nvGrpSpPr>
        <p:grpSpPr>
          <a:xfrm>
            <a:off x="10140663" y="861619"/>
            <a:ext cx="794740" cy="906936"/>
            <a:chOff x="4774683" y="2018629"/>
            <a:chExt cx="794740" cy="906936"/>
          </a:xfrm>
        </p:grpSpPr>
        <p:pic>
          <p:nvPicPr>
            <p:cNvPr id="76" name="Graphique 635">
              <a:extLst>
                <a:ext uri="{FF2B5EF4-FFF2-40B4-BE49-F238E27FC236}">
                  <a16:creationId xmlns:a16="http://schemas.microsoft.com/office/drawing/2014/main" id="{4FD728B0-E4C0-41DB-9838-A7BCAAFEE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p:blipFill>
          <p:spPr>
            <a:xfrm>
              <a:off x="4774683" y="2018629"/>
              <a:ext cx="794740" cy="906936"/>
            </a:xfrm>
            <a:prstGeom prst="rect">
              <a:avLst/>
            </a:prstGeom>
          </p:spPr>
        </p:pic>
        <p:sp>
          <p:nvSpPr>
            <p:cNvPr id="77" name="Freeform 37">
              <a:extLst>
                <a:ext uri="{FF2B5EF4-FFF2-40B4-BE49-F238E27FC236}">
                  <a16:creationId xmlns:a16="http://schemas.microsoft.com/office/drawing/2014/main" id="{A426067F-BAB9-4B63-8C03-763ADA17147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988667" y="2106227"/>
              <a:ext cx="229557" cy="222851"/>
            </a:xfrm>
            <a:custGeom>
              <a:avLst/>
              <a:gdLst>
                <a:gd name="T0" fmla="*/ 1191 w 1433"/>
                <a:gd name="T1" fmla="*/ 707 h 1393"/>
                <a:gd name="T2" fmla="*/ 1294 w 1433"/>
                <a:gd name="T3" fmla="*/ 371 h 1393"/>
                <a:gd name="T4" fmla="*/ 1164 w 1433"/>
                <a:gd name="T5" fmla="*/ 58 h 1393"/>
                <a:gd name="T6" fmla="*/ 714 w 1433"/>
                <a:gd name="T7" fmla="*/ 230 h 1393"/>
                <a:gd name="T8" fmla="*/ 264 w 1433"/>
                <a:gd name="T9" fmla="*/ 59 h 1393"/>
                <a:gd name="T10" fmla="*/ 140 w 1433"/>
                <a:gd name="T11" fmla="*/ 369 h 1393"/>
                <a:gd name="T12" fmla="*/ 237 w 1433"/>
                <a:gd name="T13" fmla="*/ 707 h 1393"/>
                <a:gd name="T14" fmla="*/ 70 w 1433"/>
                <a:gd name="T15" fmla="*/ 1153 h 1393"/>
                <a:gd name="T16" fmla="*/ 122 w 1433"/>
                <a:gd name="T17" fmla="*/ 1393 h 1393"/>
                <a:gd name="T18" fmla="*/ 555 w 1433"/>
                <a:gd name="T19" fmla="*/ 1157 h 1393"/>
                <a:gd name="T20" fmla="*/ 880 w 1433"/>
                <a:gd name="T21" fmla="*/ 1155 h 1393"/>
                <a:gd name="T22" fmla="*/ 1312 w 1433"/>
                <a:gd name="T23" fmla="*/ 1392 h 1393"/>
                <a:gd name="T24" fmla="*/ 1360 w 1433"/>
                <a:gd name="T25" fmla="*/ 1154 h 1393"/>
                <a:gd name="T26" fmla="*/ 1111 w 1433"/>
                <a:gd name="T27" fmla="*/ 707 h 1393"/>
                <a:gd name="T28" fmla="*/ 779 w 1433"/>
                <a:gd name="T29" fmla="*/ 964 h 1393"/>
                <a:gd name="T30" fmla="*/ 1103 w 1433"/>
                <a:gd name="T31" fmla="*/ 625 h 1393"/>
                <a:gd name="T32" fmla="*/ 1199 w 1433"/>
                <a:gd name="T33" fmla="*/ 130 h 1393"/>
                <a:gd name="T34" fmla="*/ 1227 w 1433"/>
                <a:gd name="T35" fmla="*/ 328 h 1393"/>
                <a:gd name="T36" fmla="*/ 951 w 1433"/>
                <a:gd name="T37" fmla="*/ 293 h 1393"/>
                <a:gd name="T38" fmla="*/ 1073 w 1433"/>
                <a:gd name="T39" fmla="*/ 536 h 1393"/>
                <a:gd name="T40" fmla="*/ 719 w 1433"/>
                <a:gd name="T41" fmla="*/ 910 h 1393"/>
                <a:gd name="T42" fmla="*/ 359 w 1433"/>
                <a:gd name="T43" fmla="*/ 529 h 1393"/>
                <a:gd name="T44" fmla="*/ 1073 w 1433"/>
                <a:gd name="T45" fmla="*/ 536 h 1393"/>
                <a:gd name="T46" fmla="*/ 109 w 1433"/>
                <a:gd name="T47" fmla="*/ 96 h 1393"/>
                <a:gd name="T48" fmla="*/ 305 w 1433"/>
                <a:gd name="T49" fmla="*/ 462 h 1393"/>
                <a:gd name="T50" fmla="*/ 556 w 1433"/>
                <a:gd name="T51" fmla="*/ 863 h 1393"/>
                <a:gd name="T52" fmla="*/ 542 w 1433"/>
                <a:gd name="T53" fmla="*/ 1065 h 1393"/>
                <a:gd name="T54" fmla="*/ 328 w 1433"/>
                <a:gd name="T55" fmla="*/ 616 h 1393"/>
                <a:gd name="T56" fmla="*/ 340 w 1433"/>
                <a:gd name="T57" fmla="*/ 1215 h 1393"/>
                <a:gd name="T58" fmla="*/ 142 w 1433"/>
                <a:gd name="T59" fmla="*/ 1188 h 1393"/>
                <a:gd name="T60" fmla="*/ 474 w 1433"/>
                <a:gd name="T61" fmla="*/ 1119 h 1393"/>
                <a:gd name="T62" fmla="*/ 714 w 1433"/>
                <a:gd name="T63" fmla="*/ 1104 h 1393"/>
                <a:gd name="T64" fmla="*/ 719 w 1433"/>
                <a:gd name="T65" fmla="*/ 1018 h 1393"/>
                <a:gd name="T66" fmla="*/ 714 w 1433"/>
                <a:gd name="T67" fmla="*/ 1104 h 1393"/>
                <a:gd name="T68" fmla="*/ 1088 w 1433"/>
                <a:gd name="T69" fmla="*/ 1208 h 1393"/>
                <a:gd name="T70" fmla="*/ 1127 w 1433"/>
                <a:gd name="T71" fmla="*/ 946 h 1393"/>
                <a:gd name="T72" fmla="*/ 1323 w 1433"/>
                <a:gd name="T73" fmla="*/ 1310 h 1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33" h="1393">
                  <a:moveTo>
                    <a:pt x="1165" y="864"/>
                  </a:moveTo>
                  <a:cubicBezTo>
                    <a:pt x="1182" y="815"/>
                    <a:pt x="1191" y="762"/>
                    <a:pt x="1191" y="707"/>
                  </a:cubicBezTo>
                  <a:cubicBezTo>
                    <a:pt x="1191" y="652"/>
                    <a:pt x="1182" y="599"/>
                    <a:pt x="1165" y="549"/>
                  </a:cubicBezTo>
                  <a:cubicBezTo>
                    <a:pt x="1214" y="487"/>
                    <a:pt x="1258" y="427"/>
                    <a:pt x="1294" y="371"/>
                  </a:cubicBezTo>
                  <a:cubicBezTo>
                    <a:pt x="1405" y="201"/>
                    <a:pt x="1433" y="93"/>
                    <a:pt x="1380" y="40"/>
                  </a:cubicBezTo>
                  <a:cubicBezTo>
                    <a:pt x="1340" y="0"/>
                    <a:pt x="1269" y="6"/>
                    <a:pt x="1164" y="58"/>
                  </a:cubicBezTo>
                  <a:cubicBezTo>
                    <a:pt x="1082" y="99"/>
                    <a:pt x="980" y="167"/>
                    <a:pt x="869" y="256"/>
                  </a:cubicBezTo>
                  <a:cubicBezTo>
                    <a:pt x="820" y="239"/>
                    <a:pt x="768" y="230"/>
                    <a:pt x="714" y="230"/>
                  </a:cubicBezTo>
                  <a:cubicBezTo>
                    <a:pt x="659" y="230"/>
                    <a:pt x="607" y="240"/>
                    <a:pt x="558" y="257"/>
                  </a:cubicBezTo>
                  <a:cubicBezTo>
                    <a:pt x="447" y="168"/>
                    <a:pt x="345" y="99"/>
                    <a:pt x="264" y="59"/>
                  </a:cubicBezTo>
                  <a:cubicBezTo>
                    <a:pt x="161" y="7"/>
                    <a:pt x="91" y="0"/>
                    <a:pt x="52" y="40"/>
                  </a:cubicBezTo>
                  <a:cubicBezTo>
                    <a:pt x="0" y="92"/>
                    <a:pt x="29" y="200"/>
                    <a:pt x="140" y="369"/>
                  </a:cubicBezTo>
                  <a:cubicBezTo>
                    <a:pt x="176" y="423"/>
                    <a:pt x="219" y="481"/>
                    <a:pt x="267" y="542"/>
                  </a:cubicBezTo>
                  <a:cubicBezTo>
                    <a:pt x="248" y="593"/>
                    <a:pt x="237" y="649"/>
                    <a:pt x="237" y="707"/>
                  </a:cubicBezTo>
                  <a:cubicBezTo>
                    <a:pt x="237" y="762"/>
                    <a:pt x="246" y="814"/>
                    <a:pt x="263" y="863"/>
                  </a:cubicBezTo>
                  <a:cubicBezTo>
                    <a:pt x="176" y="972"/>
                    <a:pt x="110" y="1072"/>
                    <a:pt x="70" y="1153"/>
                  </a:cubicBezTo>
                  <a:cubicBezTo>
                    <a:pt x="18" y="1257"/>
                    <a:pt x="12" y="1327"/>
                    <a:pt x="52" y="1367"/>
                  </a:cubicBezTo>
                  <a:cubicBezTo>
                    <a:pt x="70" y="1384"/>
                    <a:pt x="93" y="1393"/>
                    <a:pt x="122" y="1393"/>
                  </a:cubicBezTo>
                  <a:cubicBezTo>
                    <a:pt x="183" y="1393"/>
                    <a:pt x="269" y="1356"/>
                    <a:pt x="384" y="1282"/>
                  </a:cubicBezTo>
                  <a:cubicBezTo>
                    <a:pt x="438" y="1247"/>
                    <a:pt x="496" y="1205"/>
                    <a:pt x="555" y="1157"/>
                  </a:cubicBezTo>
                  <a:cubicBezTo>
                    <a:pt x="605" y="1175"/>
                    <a:pt x="659" y="1184"/>
                    <a:pt x="714" y="1184"/>
                  </a:cubicBezTo>
                  <a:cubicBezTo>
                    <a:pt x="773" y="1184"/>
                    <a:pt x="828" y="1174"/>
                    <a:pt x="880" y="1155"/>
                  </a:cubicBezTo>
                  <a:cubicBezTo>
                    <a:pt x="940" y="1202"/>
                    <a:pt x="997" y="1244"/>
                    <a:pt x="1050" y="1279"/>
                  </a:cubicBezTo>
                  <a:cubicBezTo>
                    <a:pt x="1165" y="1355"/>
                    <a:pt x="1252" y="1392"/>
                    <a:pt x="1312" y="1392"/>
                  </a:cubicBezTo>
                  <a:cubicBezTo>
                    <a:pt x="1340" y="1392"/>
                    <a:pt x="1363" y="1384"/>
                    <a:pt x="1380" y="1367"/>
                  </a:cubicBezTo>
                  <a:cubicBezTo>
                    <a:pt x="1419" y="1328"/>
                    <a:pt x="1413" y="1258"/>
                    <a:pt x="1360" y="1154"/>
                  </a:cubicBezTo>
                  <a:cubicBezTo>
                    <a:pt x="1320" y="1074"/>
                    <a:pt x="1252" y="974"/>
                    <a:pt x="1165" y="864"/>
                  </a:cubicBezTo>
                  <a:close/>
                  <a:moveTo>
                    <a:pt x="1111" y="707"/>
                  </a:moveTo>
                  <a:cubicBezTo>
                    <a:pt x="1111" y="862"/>
                    <a:pt x="1022" y="997"/>
                    <a:pt x="893" y="1062"/>
                  </a:cubicBezTo>
                  <a:cubicBezTo>
                    <a:pt x="855" y="1031"/>
                    <a:pt x="817" y="998"/>
                    <a:pt x="779" y="964"/>
                  </a:cubicBezTo>
                  <a:cubicBezTo>
                    <a:pt x="812" y="932"/>
                    <a:pt x="846" y="900"/>
                    <a:pt x="879" y="867"/>
                  </a:cubicBezTo>
                  <a:cubicBezTo>
                    <a:pt x="960" y="786"/>
                    <a:pt x="1035" y="704"/>
                    <a:pt x="1103" y="625"/>
                  </a:cubicBezTo>
                  <a:cubicBezTo>
                    <a:pt x="1108" y="651"/>
                    <a:pt x="1111" y="679"/>
                    <a:pt x="1111" y="707"/>
                  </a:cubicBezTo>
                  <a:close/>
                  <a:moveTo>
                    <a:pt x="1199" y="130"/>
                  </a:moveTo>
                  <a:cubicBezTo>
                    <a:pt x="1287" y="86"/>
                    <a:pt x="1319" y="92"/>
                    <a:pt x="1323" y="96"/>
                  </a:cubicBezTo>
                  <a:cubicBezTo>
                    <a:pt x="1330" y="103"/>
                    <a:pt x="1333" y="164"/>
                    <a:pt x="1227" y="328"/>
                  </a:cubicBezTo>
                  <a:cubicBezTo>
                    <a:pt x="1198" y="372"/>
                    <a:pt x="1165" y="419"/>
                    <a:pt x="1127" y="468"/>
                  </a:cubicBezTo>
                  <a:cubicBezTo>
                    <a:pt x="1085" y="395"/>
                    <a:pt x="1024" y="335"/>
                    <a:pt x="951" y="293"/>
                  </a:cubicBezTo>
                  <a:cubicBezTo>
                    <a:pt x="1045" y="220"/>
                    <a:pt x="1130" y="164"/>
                    <a:pt x="1199" y="130"/>
                  </a:cubicBezTo>
                  <a:close/>
                  <a:moveTo>
                    <a:pt x="1073" y="536"/>
                  </a:moveTo>
                  <a:cubicBezTo>
                    <a:pt x="999" y="625"/>
                    <a:pt x="915" y="718"/>
                    <a:pt x="823" y="810"/>
                  </a:cubicBezTo>
                  <a:cubicBezTo>
                    <a:pt x="788" y="844"/>
                    <a:pt x="754" y="878"/>
                    <a:pt x="719" y="910"/>
                  </a:cubicBezTo>
                  <a:cubicBezTo>
                    <a:pt x="684" y="877"/>
                    <a:pt x="648" y="842"/>
                    <a:pt x="613" y="807"/>
                  </a:cubicBezTo>
                  <a:cubicBezTo>
                    <a:pt x="520" y="713"/>
                    <a:pt x="434" y="619"/>
                    <a:pt x="359" y="529"/>
                  </a:cubicBezTo>
                  <a:cubicBezTo>
                    <a:pt x="425" y="399"/>
                    <a:pt x="559" y="310"/>
                    <a:pt x="714" y="310"/>
                  </a:cubicBezTo>
                  <a:cubicBezTo>
                    <a:pt x="872" y="310"/>
                    <a:pt x="1008" y="403"/>
                    <a:pt x="1073" y="536"/>
                  </a:cubicBezTo>
                  <a:close/>
                  <a:moveTo>
                    <a:pt x="211" y="331"/>
                  </a:moveTo>
                  <a:cubicBezTo>
                    <a:pt x="102" y="167"/>
                    <a:pt x="103" y="104"/>
                    <a:pt x="109" y="96"/>
                  </a:cubicBezTo>
                  <a:cubicBezTo>
                    <a:pt x="121" y="87"/>
                    <a:pt x="222" y="96"/>
                    <a:pt x="476" y="294"/>
                  </a:cubicBezTo>
                  <a:cubicBezTo>
                    <a:pt x="406" y="335"/>
                    <a:pt x="347" y="392"/>
                    <a:pt x="305" y="462"/>
                  </a:cubicBezTo>
                  <a:cubicBezTo>
                    <a:pt x="270" y="416"/>
                    <a:pt x="239" y="373"/>
                    <a:pt x="211" y="331"/>
                  </a:cubicBezTo>
                  <a:close/>
                  <a:moveTo>
                    <a:pt x="556" y="863"/>
                  </a:moveTo>
                  <a:cubicBezTo>
                    <a:pt x="591" y="898"/>
                    <a:pt x="626" y="931"/>
                    <a:pt x="660" y="964"/>
                  </a:cubicBezTo>
                  <a:cubicBezTo>
                    <a:pt x="620" y="1000"/>
                    <a:pt x="581" y="1033"/>
                    <a:pt x="542" y="1065"/>
                  </a:cubicBezTo>
                  <a:cubicBezTo>
                    <a:pt x="409" y="1001"/>
                    <a:pt x="317" y="865"/>
                    <a:pt x="317" y="707"/>
                  </a:cubicBezTo>
                  <a:cubicBezTo>
                    <a:pt x="317" y="676"/>
                    <a:pt x="321" y="645"/>
                    <a:pt x="328" y="616"/>
                  </a:cubicBezTo>
                  <a:cubicBezTo>
                    <a:pt x="396" y="697"/>
                    <a:pt x="473" y="780"/>
                    <a:pt x="556" y="863"/>
                  </a:cubicBezTo>
                  <a:close/>
                  <a:moveTo>
                    <a:pt x="340" y="1215"/>
                  </a:moveTo>
                  <a:cubicBezTo>
                    <a:pt x="177" y="1321"/>
                    <a:pt x="115" y="1317"/>
                    <a:pt x="109" y="1311"/>
                  </a:cubicBezTo>
                  <a:cubicBezTo>
                    <a:pt x="105" y="1307"/>
                    <a:pt x="99" y="1274"/>
                    <a:pt x="142" y="1188"/>
                  </a:cubicBezTo>
                  <a:cubicBezTo>
                    <a:pt x="175" y="1120"/>
                    <a:pt x="230" y="1037"/>
                    <a:pt x="301" y="945"/>
                  </a:cubicBezTo>
                  <a:cubicBezTo>
                    <a:pt x="342" y="1017"/>
                    <a:pt x="402" y="1077"/>
                    <a:pt x="474" y="1119"/>
                  </a:cubicBezTo>
                  <a:cubicBezTo>
                    <a:pt x="427" y="1155"/>
                    <a:pt x="383" y="1187"/>
                    <a:pt x="340" y="1215"/>
                  </a:cubicBezTo>
                  <a:close/>
                  <a:moveTo>
                    <a:pt x="714" y="1104"/>
                  </a:moveTo>
                  <a:cubicBezTo>
                    <a:pt x="686" y="1104"/>
                    <a:pt x="658" y="1101"/>
                    <a:pt x="631" y="1096"/>
                  </a:cubicBezTo>
                  <a:cubicBezTo>
                    <a:pt x="660" y="1071"/>
                    <a:pt x="690" y="1045"/>
                    <a:pt x="719" y="1018"/>
                  </a:cubicBezTo>
                  <a:cubicBezTo>
                    <a:pt x="749" y="1044"/>
                    <a:pt x="777" y="1070"/>
                    <a:pt x="806" y="1094"/>
                  </a:cubicBezTo>
                  <a:cubicBezTo>
                    <a:pt x="777" y="1101"/>
                    <a:pt x="746" y="1104"/>
                    <a:pt x="714" y="1104"/>
                  </a:cubicBezTo>
                  <a:close/>
                  <a:moveTo>
                    <a:pt x="1323" y="1310"/>
                  </a:moveTo>
                  <a:cubicBezTo>
                    <a:pt x="1315" y="1317"/>
                    <a:pt x="1252" y="1317"/>
                    <a:pt x="1088" y="1208"/>
                  </a:cubicBezTo>
                  <a:cubicBezTo>
                    <a:pt x="1047" y="1181"/>
                    <a:pt x="1005" y="1150"/>
                    <a:pt x="960" y="1116"/>
                  </a:cubicBezTo>
                  <a:cubicBezTo>
                    <a:pt x="1029" y="1074"/>
                    <a:pt x="1087" y="1016"/>
                    <a:pt x="1127" y="946"/>
                  </a:cubicBezTo>
                  <a:cubicBezTo>
                    <a:pt x="1197" y="1036"/>
                    <a:pt x="1252" y="1118"/>
                    <a:pt x="1286" y="1185"/>
                  </a:cubicBezTo>
                  <a:cubicBezTo>
                    <a:pt x="1337" y="1285"/>
                    <a:pt x="1323" y="1310"/>
                    <a:pt x="1323" y="1310"/>
                  </a:cubicBezTo>
                  <a:close/>
                </a:path>
              </a:pathLst>
            </a:custGeom>
            <a:solidFill>
              <a:srgbClr val="00A0AF"/>
            </a:solidFill>
            <a:ln>
              <a:noFill/>
            </a:ln>
            <a:scene3d>
              <a:camera prst="isometricRightUp"/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B724C970-6AF1-409F-A6F0-9CD7782D363B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0014" y="912145"/>
            <a:ext cx="1038225" cy="122872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E7C6165-A8EB-46AA-B65E-F7FA79114F83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81569" y="265407"/>
            <a:ext cx="1038225" cy="122872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C443606-1350-4865-9141-7CEA5AB1E671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22958" y="-327517"/>
            <a:ext cx="1038225" cy="1228725"/>
          </a:xfrm>
          <a:prstGeom prst="rect">
            <a:avLst/>
          </a:prstGeom>
        </p:spPr>
      </p:pic>
      <p:grpSp>
        <p:nvGrpSpPr>
          <p:cNvPr id="81" name="Développeur WSP">
            <a:extLst>
              <a:ext uri="{FF2B5EF4-FFF2-40B4-BE49-F238E27FC236}">
                <a16:creationId xmlns:a16="http://schemas.microsoft.com/office/drawing/2014/main" id="{E6D2DEC7-F0C0-488D-B539-E30DE0B2970E}"/>
              </a:ext>
            </a:extLst>
          </p:cNvPr>
          <p:cNvGrpSpPr/>
          <p:nvPr/>
        </p:nvGrpSpPr>
        <p:grpSpPr>
          <a:xfrm>
            <a:off x="10779577" y="3344114"/>
            <a:ext cx="794740" cy="906936"/>
            <a:chOff x="4774683" y="2018629"/>
            <a:chExt cx="794740" cy="906936"/>
          </a:xfrm>
        </p:grpSpPr>
        <p:pic>
          <p:nvPicPr>
            <p:cNvPr id="82" name="Graphique 635">
              <a:extLst>
                <a:ext uri="{FF2B5EF4-FFF2-40B4-BE49-F238E27FC236}">
                  <a16:creationId xmlns:a16="http://schemas.microsoft.com/office/drawing/2014/main" id="{23247A4F-6235-4171-801F-D1F2A3B41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p:blipFill>
          <p:spPr>
            <a:xfrm>
              <a:off x="4774683" y="2018629"/>
              <a:ext cx="794740" cy="906936"/>
            </a:xfrm>
            <a:prstGeom prst="rect">
              <a:avLst/>
            </a:prstGeom>
          </p:spPr>
        </p:pic>
        <p:sp>
          <p:nvSpPr>
            <p:cNvPr id="83" name="Freeform 37">
              <a:extLst>
                <a:ext uri="{FF2B5EF4-FFF2-40B4-BE49-F238E27FC236}">
                  <a16:creationId xmlns:a16="http://schemas.microsoft.com/office/drawing/2014/main" id="{8D216E05-CF18-4CEA-A9C4-3379F92EEFC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988667" y="2106227"/>
              <a:ext cx="229557" cy="222851"/>
            </a:xfrm>
            <a:custGeom>
              <a:avLst/>
              <a:gdLst>
                <a:gd name="T0" fmla="*/ 1191 w 1433"/>
                <a:gd name="T1" fmla="*/ 707 h 1393"/>
                <a:gd name="T2" fmla="*/ 1294 w 1433"/>
                <a:gd name="T3" fmla="*/ 371 h 1393"/>
                <a:gd name="T4" fmla="*/ 1164 w 1433"/>
                <a:gd name="T5" fmla="*/ 58 h 1393"/>
                <a:gd name="T6" fmla="*/ 714 w 1433"/>
                <a:gd name="T7" fmla="*/ 230 h 1393"/>
                <a:gd name="T8" fmla="*/ 264 w 1433"/>
                <a:gd name="T9" fmla="*/ 59 h 1393"/>
                <a:gd name="T10" fmla="*/ 140 w 1433"/>
                <a:gd name="T11" fmla="*/ 369 h 1393"/>
                <a:gd name="T12" fmla="*/ 237 w 1433"/>
                <a:gd name="T13" fmla="*/ 707 h 1393"/>
                <a:gd name="T14" fmla="*/ 70 w 1433"/>
                <a:gd name="T15" fmla="*/ 1153 h 1393"/>
                <a:gd name="T16" fmla="*/ 122 w 1433"/>
                <a:gd name="T17" fmla="*/ 1393 h 1393"/>
                <a:gd name="T18" fmla="*/ 555 w 1433"/>
                <a:gd name="T19" fmla="*/ 1157 h 1393"/>
                <a:gd name="T20" fmla="*/ 880 w 1433"/>
                <a:gd name="T21" fmla="*/ 1155 h 1393"/>
                <a:gd name="T22" fmla="*/ 1312 w 1433"/>
                <a:gd name="T23" fmla="*/ 1392 h 1393"/>
                <a:gd name="T24" fmla="*/ 1360 w 1433"/>
                <a:gd name="T25" fmla="*/ 1154 h 1393"/>
                <a:gd name="T26" fmla="*/ 1111 w 1433"/>
                <a:gd name="T27" fmla="*/ 707 h 1393"/>
                <a:gd name="T28" fmla="*/ 779 w 1433"/>
                <a:gd name="T29" fmla="*/ 964 h 1393"/>
                <a:gd name="T30" fmla="*/ 1103 w 1433"/>
                <a:gd name="T31" fmla="*/ 625 h 1393"/>
                <a:gd name="T32" fmla="*/ 1199 w 1433"/>
                <a:gd name="T33" fmla="*/ 130 h 1393"/>
                <a:gd name="T34" fmla="*/ 1227 w 1433"/>
                <a:gd name="T35" fmla="*/ 328 h 1393"/>
                <a:gd name="T36" fmla="*/ 951 w 1433"/>
                <a:gd name="T37" fmla="*/ 293 h 1393"/>
                <a:gd name="T38" fmla="*/ 1073 w 1433"/>
                <a:gd name="T39" fmla="*/ 536 h 1393"/>
                <a:gd name="T40" fmla="*/ 719 w 1433"/>
                <a:gd name="T41" fmla="*/ 910 h 1393"/>
                <a:gd name="T42" fmla="*/ 359 w 1433"/>
                <a:gd name="T43" fmla="*/ 529 h 1393"/>
                <a:gd name="T44" fmla="*/ 1073 w 1433"/>
                <a:gd name="T45" fmla="*/ 536 h 1393"/>
                <a:gd name="T46" fmla="*/ 109 w 1433"/>
                <a:gd name="T47" fmla="*/ 96 h 1393"/>
                <a:gd name="T48" fmla="*/ 305 w 1433"/>
                <a:gd name="T49" fmla="*/ 462 h 1393"/>
                <a:gd name="T50" fmla="*/ 556 w 1433"/>
                <a:gd name="T51" fmla="*/ 863 h 1393"/>
                <a:gd name="T52" fmla="*/ 542 w 1433"/>
                <a:gd name="T53" fmla="*/ 1065 h 1393"/>
                <a:gd name="T54" fmla="*/ 328 w 1433"/>
                <a:gd name="T55" fmla="*/ 616 h 1393"/>
                <a:gd name="T56" fmla="*/ 340 w 1433"/>
                <a:gd name="T57" fmla="*/ 1215 h 1393"/>
                <a:gd name="T58" fmla="*/ 142 w 1433"/>
                <a:gd name="T59" fmla="*/ 1188 h 1393"/>
                <a:gd name="T60" fmla="*/ 474 w 1433"/>
                <a:gd name="T61" fmla="*/ 1119 h 1393"/>
                <a:gd name="T62" fmla="*/ 714 w 1433"/>
                <a:gd name="T63" fmla="*/ 1104 h 1393"/>
                <a:gd name="T64" fmla="*/ 719 w 1433"/>
                <a:gd name="T65" fmla="*/ 1018 h 1393"/>
                <a:gd name="T66" fmla="*/ 714 w 1433"/>
                <a:gd name="T67" fmla="*/ 1104 h 1393"/>
                <a:gd name="T68" fmla="*/ 1088 w 1433"/>
                <a:gd name="T69" fmla="*/ 1208 h 1393"/>
                <a:gd name="T70" fmla="*/ 1127 w 1433"/>
                <a:gd name="T71" fmla="*/ 946 h 1393"/>
                <a:gd name="T72" fmla="*/ 1323 w 1433"/>
                <a:gd name="T73" fmla="*/ 1310 h 1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33" h="1393">
                  <a:moveTo>
                    <a:pt x="1165" y="864"/>
                  </a:moveTo>
                  <a:cubicBezTo>
                    <a:pt x="1182" y="815"/>
                    <a:pt x="1191" y="762"/>
                    <a:pt x="1191" y="707"/>
                  </a:cubicBezTo>
                  <a:cubicBezTo>
                    <a:pt x="1191" y="652"/>
                    <a:pt x="1182" y="599"/>
                    <a:pt x="1165" y="549"/>
                  </a:cubicBezTo>
                  <a:cubicBezTo>
                    <a:pt x="1214" y="487"/>
                    <a:pt x="1258" y="427"/>
                    <a:pt x="1294" y="371"/>
                  </a:cubicBezTo>
                  <a:cubicBezTo>
                    <a:pt x="1405" y="201"/>
                    <a:pt x="1433" y="93"/>
                    <a:pt x="1380" y="40"/>
                  </a:cubicBezTo>
                  <a:cubicBezTo>
                    <a:pt x="1340" y="0"/>
                    <a:pt x="1269" y="6"/>
                    <a:pt x="1164" y="58"/>
                  </a:cubicBezTo>
                  <a:cubicBezTo>
                    <a:pt x="1082" y="99"/>
                    <a:pt x="980" y="167"/>
                    <a:pt x="869" y="256"/>
                  </a:cubicBezTo>
                  <a:cubicBezTo>
                    <a:pt x="820" y="239"/>
                    <a:pt x="768" y="230"/>
                    <a:pt x="714" y="230"/>
                  </a:cubicBezTo>
                  <a:cubicBezTo>
                    <a:pt x="659" y="230"/>
                    <a:pt x="607" y="240"/>
                    <a:pt x="558" y="257"/>
                  </a:cubicBezTo>
                  <a:cubicBezTo>
                    <a:pt x="447" y="168"/>
                    <a:pt x="345" y="99"/>
                    <a:pt x="264" y="59"/>
                  </a:cubicBezTo>
                  <a:cubicBezTo>
                    <a:pt x="161" y="7"/>
                    <a:pt x="91" y="0"/>
                    <a:pt x="52" y="40"/>
                  </a:cubicBezTo>
                  <a:cubicBezTo>
                    <a:pt x="0" y="92"/>
                    <a:pt x="29" y="200"/>
                    <a:pt x="140" y="369"/>
                  </a:cubicBezTo>
                  <a:cubicBezTo>
                    <a:pt x="176" y="423"/>
                    <a:pt x="219" y="481"/>
                    <a:pt x="267" y="542"/>
                  </a:cubicBezTo>
                  <a:cubicBezTo>
                    <a:pt x="248" y="593"/>
                    <a:pt x="237" y="649"/>
                    <a:pt x="237" y="707"/>
                  </a:cubicBezTo>
                  <a:cubicBezTo>
                    <a:pt x="237" y="762"/>
                    <a:pt x="246" y="814"/>
                    <a:pt x="263" y="863"/>
                  </a:cubicBezTo>
                  <a:cubicBezTo>
                    <a:pt x="176" y="972"/>
                    <a:pt x="110" y="1072"/>
                    <a:pt x="70" y="1153"/>
                  </a:cubicBezTo>
                  <a:cubicBezTo>
                    <a:pt x="18" y="1257"/>
                    <a:pt x="12" y="1327"/>
                    <a:pt x="52" y="1367"/>
                  </a:cubicBezTo>
                  <a:cubicBezTo>
                    <a:pt x="70" y="1384"/>
                    <a:pt x="93" y="1393"/>
                    <a:pt x="122" y="1393"/>
                  </a:cubicBezTo>
                  <a:cubicBezTo>
                    <a:pt x="183" y="1393"/>
                    <a:pt x="269" y="1356"/>
                    <a:pt x="384" y="1282"/>
                  </a:cubicBezTo>
                  <a:cubicBezTo>
                    <a:pt x="438" y="1247"/>
                    <a:pt x="496" y="1205"/>
                    <a:pt x="555" y="1157"/>
                  </a:cubicBezTo>
                  <a:cubicBezTo>
                    <a:pt x="605" y="1175"/>
                    <a:pt x="659" y="1184"/>
                    <a:pt x="714" y="1184"/>
                  </a:cubicBezTo>
                  <a:cubicBezTo>
                    <a:pt x="773" y="1184"/>
                    <a:pt x="828" y="1174"/>
                    <a:pt x="880" y="1155"/>
                  </a:cubicBezTo>
                  <a:cubicBezTo>
                    <a:pt x="940" y="1202"/>
                    <a:pt x="997" y="1244"/>
                    <a:pt x="1050" y="1279"/>
                  </a:cubicBezTo>
                  <a:cubicBezTo>
                    <a:pt x="1165" y="1355"/>
                    <a:pt x="1252" y="1392"/>
                    <a:pt x="1312" y="1392"/>
                  </a:cubicBezTo>
                  <a:cubicBezTo>
                    <a:pt x="1340" y="1392"/>
                    <a:pt x="1363" y="1384"/>
                    <a:pt x="1380" y="1367"/>
                  </a:cubicBezTo>
                  <a:cubicBezTo>
                    <a:pt x="1419" y="1328"/>
                    <a:pt x="1413" y="1258"/>
                    <a:pt x="1360" y="1154"/>
                  </a:cubicBezTo>
                  <a:cubicBezTo>
                    <a:pt x="1320" y="1074"/>
                    <a:pt x="1252" y="974"/>
                    <a:pt x="1165" y="864"/>
                  </a:cubicBezTo>
                  <a:close/>
                  <a:moveTo>
                    <a:pt x="1111" y="707"/>
                  </a:moveTo>
                  <a:cubicBezTo>
                    <a:pt x="1111" y="862"/>
                    <a:pt x="1022" y="997"/>
                    <a:pt x="893" y="1062"/>
                  </a:cubicBezTo>
                  <a:cubicBezTo>
                    <a:pt x="855" y="1031"/>
                    <a:pt x="817" y="998"/>
                    <a:pt x="779" y="964"/>
                  </a:cubicBezTo>
                  <a:cubicBezTo>
                    <a:pt x="812" y="932"/>
                    <a:pt x="846" y="900"/>
                    <a:pt x="879" y="867"/>
                  </a:cubicBezTo>
                  <a:cubicBezTo>
                    <a:pt x="960" y="786"/>
                    <a:pt x="1035" y="704"/>
                    <a:pt x="1103" y="625"/>
                  </a:cubicBezTo>
                  <a:cubicBezTo>
                    <a:pt x="1108" y="651"/>
                    <a:pt x="1111" y="679"/>
                    <a:pt x="1111" y="707"/>
                  </a:cubicBezTo>
                  <a:close/>
                  <a:moveTo>
                    <a:pt x="1199" y="130"/>
                  </a:moveTo>
                  <a:cubicBezTo>
                    <a:pt x="1287" y="86"/>
                    <a:pt x="1319" y="92"/>
                    <a:pt x="1323" y="96"/>
                  </a:cubicBezTo>
                  <a:cubicBezTo>
                    <a:pt x="1330" y="103"/>
                    <a:pt x="1333" y="164"/>
                    <a:pt x="1227" y="328"/>
                  </a:cubicBezTo>
                  <a:cubicBezTo>
                    <a:pt x="1198" y="372"/>
                    <a:pt x="1165" y="419"/>
                    <a:pt x="1127" y="468"/>
                  </a:cubicBezTo>
                  <a:cubicBezTo>
                    <a:pt x="1085" y="395"/>
                    <a:pt x="1024" y="335"/>
                    <a:pt x="951" y="293"/>
                  </a:cubicBezTo>
                  <a:cubicBezTo>
                    <a:pt x="1045" y="220"/>
                    <a:pt x="1130" y="164"/>
                    <a:pt x="1199" y="130"/>
                  </a:cubicBezTo>
                  <a:close/>
                  <a:moveTo>
                    <a:pt x="1073" y="536"/>
                  </a:moveTo>
                  <a:cubicBezTo>
                    <a:pt x="999" y="625"/>
                    <a:pt x="915" y="718"/>
                    <a:pt x="823" y="810"/>
                  </a:cubicBezTo>
                  <a:cubicBezTo>
                    <a:pt x="788" y="844"/>
                    <a:pt x="754" y="878"/>
                    <a:pt x="719" y="910"/>
                  </a:cubicBezTo>
                  <a:cubicBezTo>
                    <a:pt x="684" y="877"/>
                    <a:pt x="648" y="842"/>
                    <a:pt x="613" y="807"/>
                  </a:cubicBezTo>
                  <a:cubicBezTo>
                    <a:pt x="520" y="713"/>
                    <a:pt x="434" y="619"/>
                    <a:pt x="359" y="529"/>
                  </a:cubicBezTo>
                  <a:cubicBezTo>
                    <a:pt x="425" y="399"/>
                    <a:pt x="559" y="310"/>
                    <a:pt x="714" y="310"/>
                  </a:cubicBezTo>
                  <a:cubicBezTo>
                    <a:pt x="872" y="310"/>
                    <a:pt x="1008" y="403"/>
                    <a:pt x="1073" y="536"/>
                  </a:cubicBezTo>
                  <a:close/>
                  <a:moveTo>
                    <a:pt x="211" y="331"/>
                  </a:moveTo>
                  <a:cubicBezTo>
                    <a:pt x="102" y="167"/>
                    <a:pt x="103" y="104"/>
                    <a:pt x="109" y="96"/>
                  </a:cubicBezTo>
                  <a:cubicBezTo>
                    <a:pt x="121" y="87"/>
                    <a:pt x="222" y="96"/>
                    <a:pt x="476" y="294"/>
                  </a:cubicBezTo>
                  <a:cubicBezTo>
                    <a:pt x="406" y="335"/>
                    <a:pt x="347" y="392"/>
                    <a:pt x="305" y="462"/>
                  </a:cubicBezTo>
                  <a:cubicBezTo>
                    <a:pt x="270" y="416"/>
                    <a:pt x="239" y="373"/>
                    <a:pt x="211" y="331"/>
                  </a:cubicBezTo>
                  <a:close/>
                  <a:moveTo>
                    <a:pt x="556" y="863"/>
                  </a:moveTo>
                  <a:cubicBezTo>
                    <a:pt x="591" y="898"/>
                    <a:pt x="626" y="931"/>
                    <a:pt x="660" y="964"/>
                  </a:cubicBezTo>
                  <a:cubicBezTo>
                    <a:pt x="620" y="1000"/>
                    <a:pt x="581" y="1033"/>
                    <a:pt x="542" y="1065"/>
                  </a:cubicBezTo>
                  <a:cubicBezTo>
                    <a:pt x="409" y="1001"/>
                    <a:pt x="317" y="865"/>
                    <a:pt x="317" y="707"/>
                  </a:cubicBezTo>
                  <a:cubicBezTo>
                    <a:pt x="317" y="676"/>
                    <a:pt x="321" y="645"/>
                    <a:pt x="328" y="616"/>
                  </a:cubicBezTo>
                  <a:cubicBezTo>
                    <a:pt x="396" y="697"/>
                    <a:pt x="473" y="780"/>
                    <a:pt x="556" y="863"/>
                  </a:cubicBezTo>
                  <a:close/>
                  <a:moveTo>
                    <a:pt x="340" y="1215"/>
                  </a:moveTo>
                  <a:cubicBezTo>
                    <a:pt x="177" y="1321"/>
                    <a:pt x="115" y="1317"/>
                    <a:pt x="109" y="1311"/>
                  </a:cubicBezTo>
                  <a:cubicBezTo>
                    <a:pt x="105" y="1307"/>
                    <a:pt x="99" y="1274"/>
                    <a:pt x="142" y="1188"/>
                  </a:cubicBezTo>
                  <a:cubicBezTo>
                    <a:pt x="175" y="1120"/>
                    <a:pt x="230" y="1037"/>
                    <a:pt x="301" y="945"/>
                  </a:cubicBezTo>
                  <a:cubicBezTo>
                    <a:pt x="342" y="1017"/>
                    <a:pt x="402" y="1077"/>
                    <a:pt x="474" y="1119"/>
                  </a:cubicBezTo>
                  <a:cubicBezTo>
                    <a:pt x="427" y="1155"/>
                    <a:pt x="383" y="1187"/>
                    <a:pt x="340" y="1215"/>
                  </a:cubicBezTo>
                  <a:close/>
                  <a:moveTo>
                    <a:pt x="714" y="1104"/>
                  </a:moveTo>
                  <a:cubicBezTo>
                    <a:pt x="686" y="1104"/>
                    <a:pt x="658" y="1101"/>
                    <a:pt x="631" y="1096"/>
                  </a:cubicBezTo>
                  <a:cubicBezTo>
                    <a:pt x="660" y="1071"/>
                    <a:pt x="690" y="1045"/>
                    <a:pt x="719" y="1018"/>
                  </a:cubicBezTo>
                  <a:cubicBezTo>
                    <a:pt x="749" y="1044"/>
                    <a:pt x="777" y="1070"/>
                    <a:pt x="806" y="1094"/>
                  </a:cubicBezTo>
                  <a:cubicBezTo>
                    <a:pt x="777" y="1101"/>
                    <a:pt x="746" y="1104"/>
                    <a:pt x="714" y="1104"/>
                  </a:cubicBezTo>
                  <a:close/>
                  <a:moveTo>
                    <a:pt x="1323" y="1310"/>
                  </a:moveTo>
                  <a:cubicBezTo>
                    <a:pt x="1315" y="1317"/>
                    <a:pt x="1252" y="1317"/>
                    <a:pt x="1088" y="1208"/>
                  </a:cubicBezTo>
                  <a:cubicBezTo>
                    <a:pt x="1047" y="1181"/>
                    <a:pt x="1005" y="1150"/>
                    <a:pt x="960" y="1116"/>
                  </a:cubicBezTo>
                  <a:cubicBezTo>
                    <a:pt x="1029" y="1074"/>
                    <a:pt x="1087" y="1016"/>
                    <a:pt x="1127" y="946"/>
                  </a:cubicBezTo>
                  <a:cubicBezTo>
                    <a:pt x="1197" y="1036"/>
                    <a:pt x="1252" y="1118"/>
                    <a:pt x="1286" y="1185"/>
                  </a:cubicBezTo>
                  <a:cubicBezTo>
                    <a:pt x="1337" y="1285"/>
                    <a:pt x="1323" y="1310"/>
                    <a:pt x="1323" y="1310"/>
                  </a:cubicBezTo>
                  <a:close/>
                </a:path>
              </a:pathLst>
            </a:custGeom>
            <a:solidFill>
              <a:srgbClr val="00A0AF"/>
            </a:solidFill>
            <a:ln>
              <a:noFill/>
            </a:ln>
            <a:scene3d>
              <a:camera prst="isometricRightUp"/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84" name="Rectangle: Rounded Corners 135">
            <a:extLst>
              <a:ext uri="{FF2B5EF4-FFF2-40B4-BE49-F238E27FC236}">
                <a16:creationId xmlns:a16="http://schemas.microsoft.com/office/drawing/2014/main" id="{9806E8C7-0498-43FA-AC07-E112D00A06DE}"/>
              </a:ext>
            </a:extLst>
          </p:cNvPr>
          <p:cNvSpPr/>
          <p:nvPr/>
        </p:nvSpPr>
        <p:spPr>
          <a:xfrm>
            <a:off x="4341744" y="2679700"/>
            <a:ext cx="3291840" cy="914400"/>
          </a:xfrm>
          <a:prstGeom prst="roundRect">
            <a:avLst>
              <a:gd name="adj" fmla="val 7800"/>
            </a:avLst>
          </a:prstGeom>
          <a:solidFill>
            <a:schemeClr val="accent4">
              <a:lumMod val="40000"/>
              <a:lumOff val="60000"/>
            </a:schemeClr>
          </a:solidFill>
          <a:ln w="22225">
            <a:noFill/>
          </a:ln>
          <a:scene3d>
            <a:camera prst="isometricTopUp"/>
            <a:lightRig rig="threePt" dir="t"/>
          </a:scene3d>
          <a:sp3d extrusionH="63500">
            <a:extrusionClr>
              <a:srgbClr val="6B04A8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uli"/>
              </a:rPr>
              <a:t>AVEVA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Muli"/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uli"/>
              </a:rPr>
              <a:t>Application Server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BE1E757-F749-4858-900F-C812BBE94AB4}"/>
              </a:ext>
            </a:extLst>
          </p:cNvPr>
          <p:cNvGrpSpPr/>
          <p:nvPr/>
        </p:nvGrpSpPr>
        <p:grpSpPr>
          <a:xfrm>
            <a:off x="3262608" y="2139631"/>
            <a:ext cx="1831413" cy="1331140"/>
            <a:chOff x="2054724" y="1144242"/>
            <a:chExt cx="1464427" cy="1060551"/>
          </a:xfrm>
        </p:grpSpPr>
        <p:pic>
          <p:nvPicPr>
            <p:cNvPr id="86" name="Nuage Cloud">
              <a:extLst>
                <a:ext uri="{FF2B5EF4-FFF2-40B4-BE49-F238E27FC236}">
                  <a16:creationId xmlns:a16="http://schemas.microsoft.com/office/drawing/2014/main" id="{AC7C59BC-8FDC-45FF-ACDB-FD945733A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p:blipFill>
          <p:spPr>
            <a:xfrm>
              <a:off x="2166103" y="1144242"/>
              <a:ext cx="1193120" cy="1060551"/>
            </a:xfrm>
            <a:prstGeom prst="rect">
              <a:avLst/>
            </a:prstGeom>
          </p:spPr>
        </p:pic>
        <p:sp>
          <p:nvSpPr>
            <p:cNvPr id="87" name="Text Cloud">
              <a:extLst>
                <a:ext uri="{FF2B5EF4-FFF2-40B4-BE49-F238E27FC236}">
                  <a16:creationId xmlns:a16="http://schemas.microsoft.com/office/drawing/2014/main" id="{F9AE5218-E981-4A7F-9AF5-6BE4C9EF0D91}"/>
                </a:ext>
              </a:extLst>
            </p:cNvPr>
            <p:cNvSpPr txBox="1"/>
            <p:nvPr/>
          </p:nvSpPr>
          <p:spPr>
            <a:xfrm>
              <a:off x="2054724" y="1402150"/>
              <a:ext cx="1464427" cy="707886"/>
            </a:xfrm>
            <a:prstGeom prst="rect">
              <a:avLst/>
            </a:prstGeom>
            <a:noFill/>
            <a:ln>
              <a:noFill/>
            </a:ln>
            <a:scene3d>
              <a:camera prst="isometricRightU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Muli"/>
                  <a:ea typeface="Roboto" panose="020B0604020202020204" charset="0"/>
                </a:rPr>
                <a:t>AVEVA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uli"/>
                  <a:ea typeface="Roboto" panose="020B0604020202020204" charset="0"/>
                </a:rPr>
                <a:t>Connect</a:t>
              </a:r>
              <a:endPara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uli"/>
                <a:ea typeface="Roboto" panose="020B0604020202020204" charset="0"/>
              </a:endParaRPr>
            </a:p>
          </p:txBody>
        </p:sp>
      </p:grpSp>
      <p:sp>
        <p:nvSpPr>
          <p:cNvPr id="88" name="Rectangle: Rounded Corners 139">
            <a:extLst>
              <a:ext uri="{FF2B5EF4-FFF2-40B4-BE49-F238E27FC236}">
                <a16:creationId xmlns:a16="http://schemas.microsoft.com/office/drawing/2014/main" id="{E67142CD-AC42-410D-A234-3CE4FC6DE9C5}"/>
              </a:ext>
            </a:extLst>
          </p:cNvPr>
          <p:cNvSpPr/>
          <p:nvPr/>
        </p:nvSpPr>
        <p:spPr>
          <a:xfrm>
            <a:off x="945381" y="2115258"/>
            <a:ext cx="2743200" cy="914400"/>
          </a:xfrm>
          <a:prstGeom prst="roundRect">
            <a:avLst>
              <a:gd name="adj" fmla="val 7800"/>
            </a:avLst>
          </a:prstGeom>
          <a:solidFill>
            <a:srgbClr val="4FD4A1"/>
          </a:solidFill>
          <a:ln w="22225">
            <a:noFill/>
          </a:ln>
          <a:scene3d>
            <a:camera prst="isometricTopUp"/>
            <a:lightRig rig="threePt" dir="t"/>
          </a:scene3d>
          <a:sp3d extrusionH="63500">
            <a:extrusionClr>
              <a:srgbClr val="6B04A8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uli"/>
              </a:rPr>
              <a:t>AVEVA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Muli"/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uli"/>
              </a:rPr>
              <a:t>Integration Studio</a:t>
            </a:r>
          </a:p>
        </p:txBody>
      </p:sp>
      <p:sp>
        <p:nvSpPr>
          <p:cNvPr id="89" name="Rectangle: Rounded Corners 140">
            <a:extLst>
              <a:ext uri="{FF2B5EF4-FFF2-40B4-BE49-F238E27FC236}">
                <a16:creationId xmlns:a16="http://schemas.microsoft.com/office/drawing/2014/main" id="{F3DBCF56-D4A6-455C-8CCA-21D9C3FFA5DC}"/>
              </a:ext>
            </a:extLst>
          </p:cNvPr>
          <p:cNvSpPr/>
          <p:nvPr/>
        </p:nvSpPr>
        <p:spPr>
          <a:xfrm>
            <a:off x="2771752" y="4148435"/>
            <a:ext cx="914400" cy="1459385"/>
          </a:xfrm>
          <a:prstGeom prst="roundRect">
            <a:avLst>
              <a:gd name="adj" fmla="val 7800"/>
            </a:avLst>
          </a:prstGeom>
          <a:solidFill>
            <a:srgbClr val="BECCD6"/>
          </a:solidFill>
          <a:ln w="22225">
            <a:noFill/>
          </a:ln>
          <a:scene3d>
            <a:camera prst="isometricTopUp"/>
            <a:lightRig rig="threePt" dir="t"/>
          </a:scene3d>
          <a:sp3d extrusionH="63500">
            <a:extrusionClr>
              <a:srgbClr val="6B04A8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uli"/>
              </a:rPr>
              <a:t>AVEVA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uli"/>
              </a:rPr>
              <a:t>Edge</a:t>
            </a:r>
          </a:p>
        </p:txBody>
      </p:sp>
      <p:sp>
        <p:nvSpPr>
          <p:cNvPr id="90" name="Rectangle: Rounded Corners 141">
            <a:extLst>
              <a:ext uri="{FF2B5EF4-FFF2-40B4-BE49-F238E27FC236}">
                <a16:creationId xmlns:a16="http://schemas.microsoft.com/office/drawing/2014/main" id="{B878AE14-42AA-4B96-933E-4423E7DD6075}"/>
              </a:ext>
            </a:extLst>
          </p:cNvPr>
          <p:cNvSpPr/>
          <p:nvPr/>
        </p:nvSpPr>
        <p:spPr>
          <a:xfrm>
            <a:off x="4392426" y="3089756"/>
            <a:ext cx="914400" cy="2743200"/>
          </a:xfrm>
          <a:prstGeom prst="roundRect">
            <a:avLst>
              <a:gd name="adj" fmla="val 7800"/>
            </a:avLst>
          </a:prstGeom>
          <a:solidFill>
            <a:srgbClr val="BECCD6"/>
          </a:solidFill>
          <a:ln w="22225">
            <a:noFill/>
          </a:ln>
          <a:scene3d>
            <a:camera prst="isometricTopUp"/>
            <a:lightRig rig="threePt" dir="t"/>
          </a:scene3d>
          <a:sp3d extrusionH="63500">
            <a:extrusionClr>
              <a:srgbClr val="6B04A8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uli"/>
              </a:rPr>
              <a:t>AVEVA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uli"/>
              </a:rPr>
              <a:t>InTouch HMI</a:t>
            </a:r>
          </a:p>
        </p:txBody>
      </p:sp>
      <p:sp>
        <p:nvSpPr>
          <p:cNvPr id="91" name="Rectangle: Rounded Corners 142">
            <a:extLst>
              <a:ext uri="{FF2B5EF4-FFF2-40B4-BE49-F238E27FC236}">
                <a16:creationId xmlns:a16="http://schemas.microsoft.com/office/drawing/2014/main" id="{7F23085F-624A-4D0D-8408-66C312AFD22D}"/>
              </a:ext>
            </a:extLst>
          </p:cNvPr>
          <p:cNvSpPr/>
          <p:nvPr/>
        </p:nvSpPr>
        <p:spPr>
          <a:xfrm>
            <a:off x="3091940" y="1156376"/>
            <a:ext cx="1758281" cy="914400"/>
          </a:xfrm>
          <a:prstGeom prst="roundRect">
            <a:avLst>
              <a:gd name="adj" fmla="val 7800"/>
            </a:avLst>
          </a:prstGeom>
          <a:solidFill>
            <a:srgbClr val="4FD4A1"/>
          </a:solidFill>
          <a:ln w="22225">
            <a:noFill/>
          </a:ln>
          <a:scene3d>
            <a:camera prst="isometricTopUp"/>
            <a:lightRig rig="threePt" dir="t"/>
          </a:scene3d>
          <a:sp3d extrusionH="63500">
            <a:extrusionClr>
              <a:srgbClr val="6B04A8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uli"/>
              </a:rPr>
              <a:t>AVEVA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Muli"/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uli"/>
              </a:rPr>
              <a:t>Insight</a:t>
            </a:r>
          </a:p>
        </p:txBody>
      </p:sp>
      <p:grpSp>
        <p:nvGrpSpPr>
          <p:cNvPr id="92" name="Développeur InStudio">
            <a:extLst>
              <a:ext uri="{FF2B5EF4-FFF2-40B4-BE49-F238E27FC236}">
                <a16:creationId xmlns:a16="http://schemas.microsoft.com/office/drawing/2014/main" id="{0DC01EF3-69CF-41F6-9E76-210DFAF65BAD}"/>
              </a:ext>
            </a:extLst>
          </p:cNvPr>
          <p:cNvGrpSpPr/>
          <p:nvPr/>
        </p:nvGrpSpPr>
        <p:grpSpPr>
          <a:xfrm>
            <a:off x="852565" y="1428151"/>
            <a:ext cx="895097" cy="1021461"/>
            <a:chOff x="460009" y="1147117"/>
            <a:chExt cx="895097" cy="1021461"/>
          </a:xfrm>
        </p:grpSpPr>
        <p:pic>
          <p:nvPicPr>
            <p:cNvPr id="93" name="Graphique 620">
              <a:extLst>
                <a:ext uri="{FF2B5EF4-FFF2-40B4-BE49-F238E27FC236}">
                  <a16:creationId xmlns:a16="http://schemas.microsoft.com/office/drawing/2014/main" id="{CA4C30CC-DB98-441A-B6E5-E43B61846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p:blipFill>
          <p:spPr>
            <a:xfrm>
              <a:off x="460009" y="1147117"/>
              <a:ext cx="895097" cy="1021461"/>
            </a:xfrm>
            <a:prstGeom prst="rect">
              <a:avLst/>
            </a:prstGeom>
          </p:spPr>
        </p:pic>
        <p:sp>
          <p:nvSpPr>
            <p:cNvPr id="94" name="Freeform 5">
              <a:extLst>
                <a:ext uri="{FF2B5EF4-FFF2-40B4-BE49-F238E27FC236}">
                  <a16:creationId xmlns:a16="http://schemas.microsoft.com/office/drawing/2014/main" id="{92668B38-EFA5-48C6-9FBC-419DDE0460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2735" y="1259917"/>
              <a:ext cx="232012" cy="229739"/>
            </a:xfrm>
            <a:custGeom>
              <a:avLst/>
              <a:gdLst>
                <a:gd name="T0" fmla="*/ 947 w 1380"/>
                <a:gd name="T1" fmla="*/ 106 h 1366"/>
                <a:gd name="T2" fmla="*/ 104 w 1380"/>
                <a:gd name="T3" fmla="*/ 306 h 1366"/>
                <a:gd name="T4" fmla="*/ 298 w 1380"/>
                <a:gd name="T5" fmla="*/ 832 h 1366"/>
                <a:gd name="T6" fmla="*/ 512 w 1380"/>
                <a:gd name="T7" fmla="*/ 752 h 1366"/>
                <a:gd name="T8" fmla="*/ 80 w 1380"/>
                <a:gd name="T9" fmla="*/ 538 h 1366"/>
                <a:gd name="T10" fmla="*/ 292 w 1380"/>
                <a:gd name="T11" fmla="*/ 320 h 1366"/>
                <a:gd name="T12" fmla="*/ 350 w 1380"/>
                <a:gd name="T13" fmla="*/ 285 h 1366"/>
                <a:gd name="T14" fmla="*/ 998 w 1380"/>
                <a:gd name="T15" fmla="*/ 336 h 1366"/>
                <a:gd name="T16" fmla="*/ 1052 w 1380"/>
                <a:gd name="T17" fmla="*/ 383 h 1366"/>
                <a:gd name="T18" fmla="*/ 1300 w 1380"/>
                <a:gd name="T19" fmla="*/ 565 h 1366"/>
                <a:gd name="T20" fmla="*/ 912 w 1380"/>
                <a:gd name="T21" fmla="*/ 704 h 1366"/>
                <a:gd name="T22" fmla="*/ 1062 w 1380"/>
                <a:gd name="T23" fmla="*/ 689 h 1366"/>
                <a:gd name="T24" fmla="*/ 1163 w 1380"/>
                <a:gd name="T25" fmla="*/ 513 h 1366"/>
                <a:gd name="T26" fmla="*/ 882 w 1380"/>
                <a:gd name="T27" fmla="*/ 631 h 1366"/>
                <a:gd name="T28" fmla="*/ 782 w 1380"/>
                <a:gd name="T29" fmla="*/ 595 h 1366"/>
                <a:gd name="T30" fmla="*/ 767 w 1380"/>
                <a:gd name="T31" fmla="*/ 387 h 1366"/>
                <a:gd name="T32" fmla="*/ 614 w 1380"/>
                <a:gd name="T33" fmla="*/ 235 h 1366"/>
                <a:gd name="T34" fmla="*/ 615 w 1380"/>
                <a:gd name="T35" fmla="*/ 451 h 1366"/>
                <a:gd name="T36" fmla="*/ 685 w 1380"/>
                <a:gd name="T37" fmla="*/ 620 h 1366"/>
                <a:gd name="T38" fmla="*/ 407 w 1380"/>
                <a:gd name="T39" fmla="*/ 555 h 1366"/>
                <a:gd name="T40" fmla="*/ 244 w 1380"/>
                <a:gd name="T41" fmla="*/ 654 h 1366"/>
                <a:gd name="T42" fmla="*/ 618 w 1380"/>
                <a:gd name="T43" fmla="*/ 735 h 1366"/>
                <a:gd name="T44" fmla="*/ 653 w 1380"/>
                <a:gd name="T45" fmla="*/ 839 h 1366"/>
                <a:gd name="T46" fmla="*/ 771 w 1380"/>
                <a:gd name="T47" fmla="*/ 1035 h 1366"/>
                <a:gd name="T48" fmla="*/ 752 w 1380"/>
                <a:gd name="T49" fmla="*/ 1338 h 1366"/>
                <a:gd name="T50" fmla="*/ 992 w 1380"/>
                <a:gd name="T51" fmla="*/ 1286 h 1366"/>
                <a:gd name="T52" fmla="*/ 849 w 1380"/>
                <a:gd name="T53" fmla="*/ 1018 h 1366"/>
                <a:gd name="T54" fmla="*/ 769 w 1380"/>
                <a:gd name="T55" fmla="*/ 813 h 1366"/>
                <a:gd name="T56" fmla="*/ 736 w 1380"/>
                <a:gd name="T57" fmla="*/ 806 h 1366"/>
                <a:gd name="T58" fmla="*/ 699 w 1380"/>
                <a:gd name="T59" fmla="*/ 737 h 1366"/>
                <a:gd name="T60" fmla="*/ 748 w 1380"/>
                <a:gd name="T61" fmla="*/ 677 h 1366"/>
                <a:gd name="T62" fmla="*/ 821 w 1380"/>
                <a:gd name="T63" fmla="*/ 700 h 1366"/>
                <a:gd name="T64" fmla="*/ 830 w 1380"/>
                <a:gd name="T65" fmla="*/ 774 h 1366"/>
                <a:gd name="T66" fmla="*/ 874 w 1380"/>
                <a:gd name="T67" fmla="*/ 832 h 1366"/>
                <a:gd name="T68" fmla="*/ 1380 w 1380"/>
                <a:gd name="T69" fmla="*/ 565 h 1366"/>
                <a:gd name="T70" fmla="*/ 1062 w 1380"/>
                <a:gd name="T71" fmla="*/ 535 h 1366"/>
                <a:gd name="T72" fmla="*/ 1080 w 1380"/>
                <a:gd name="T73" fmla="*/ 604 h 1366"/>
                <a:gd name="T74" fmla="*/ 324 w 1380"/>
                <a:gd name="T75" fmla="*/ 562 h 1366"/>
                <a:gd name="T76" fmla="*/ 291 w 1380"/>
                <a:gd name="T77" fmla="*/ 510 h 1366"/>
                <a:gd name="T78" fmla="*/ 938 w 1380"/>
                <a:gd name="T79" fmla="*/ 1172 h 1366"/>
                <a:gd name="T80" fmla="*/ 824 w 1380"/>
                <a:gd name="T81" fmla="*/ 1101 h 1366"/>
                <a:gd name="T82" fmla="*/ 846 w 1380"/>
                <a:gd name="T83" fmla="*/ 1098 h 1366"/>
                <a:gd name="T84" fmla="*/ 625 w 1380"/>
                <a:gd name="T85" fmla="*/ 329 h 1366"/>
                <a:gd name="T86" fmla="*/ 673 w 1380"/>
                <a:gd name="T87" fmla="*/ 309 h 1366"/>
                <a:gd name="T88" fmla="*/ 673 w 1380"/>
                <a:gd name="T89" fmla="*/ 377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80" h="1366">
                  <a:moveTo>
                    <a:pt x="1119" y="292"/>
                  </a:moveTo>
                  <a:cubicBezTo>
                    <a:pt x="1102" y="292"/>
                    <a:pt x="1086" y="293"/>
                    <a:pt x="1070" y="296"/>
                  </a:cubicBezTo>
                  <a:cubicBezTo>
                    <a:pt x="1048" y="223"/>
                    <a:pt x="1006" y="157"/>
                    <a:pt x="947" y="106"/>
                  </a:cubicBezTo>
                  <a:cubicBezTo>
                    <a:pt x="869" y="37"/>
                    <a:pt x="768" y="0"/>
                    <a:pt x="662" y="0"/>
                  </a:cubicBezTo>
                  <a:cubicBezTo>
                    <a:pt x="500" y="0"/>
                    <a:pt x="352" y="93"/>
                    <a:pt x="283" y="239"/>
                  </a:cubicBezTo>
                  <a:cubicBezTo>
                    <a:pt x="218" y="237"/>
                    <a:pt x="155" y="261"/>
                    <a:pt x="104" y="306"/>
                  </a:cubicBezTo>
                  <a:cubicBezTo>
                    <a:pt x="39" y="364"/>
                    <a:pt x="0" y="450"/>
                    <a:pt x="0" y="538"/>
                  </a:cubicBezTo>
                  <a:cubicBezTo>
                    <a:pt x="0" y="617"/>
                    <a:pt x="31" y="692"/>
                    <a:pt x="87" y="748"/>
                  </a:cubicBezTo>
                  <a:cubicBezTo>
                    <a:pt x="138" y="799"/>
                    <a:pt x="193" y="832"/>
                    <a:pt x="298" y="832"/>
                  </a:cubicBezTo>
                  <a:cubicBezTo>
                    <a:pt x="512" y="832"/>
                    <a:pt x="512" y="832"/>
                    <a:pt x="512" y="832"/>
                  </a:cubicBezTo>
                  <a:cubicBezTo>
                    <a:pt x="534" y="832"/>
                    <a:pt x="552" y="814"/>
                    <a:pt x="552" y="792"/>
                  </a:cubicBezTo>
                  <a:cubicBezTo>
                    <a:pt x="552" y="770"/>
                    <a:pt x="534" y="752"/>
                    <a:pt x="512" y="752"/>
                  </a:cubicBezTo>
                  <a:cubicBezTo>
                    <a:pt x="298" y="752"/>
                    <a:pt x="298" y="752"/>
                    <a:pt x="298" y="752"/>
                  </a:cubicBezTo>
                  <a:cubicBezTo>
                    <a:pt x="219" y="752"/>
                    <a:pt x="184" y="732"/>
                    <a:pt x="144" y="692"/>
                  </a:cubicBezTo>
                  <a:cubicBezTo>
                    <a:pt x="103" y="650"/>
                    <a:pt x="80" y="596"/>
                    <a:pt x="80" y="538"/>
                  </a:cubicBezTo>
                  <a:cubicBezTo>
                    <a:pt x="80" y="473"/>
                    <a:pt x="109" y="409"/>
                    <a:pt x="157" y="366"/>
                  </a:cubicBezTo>
                  <a:cubicBezTo>
                    <a:pt x="191" y="335"/>
                    <a:pt x="232" y="319"/>
                    <a:pt x="275" y="319"/>
                  </a:cubicBezTo>
                  <a:cubicBezTo>
                    <a:pt x="281" y="319"/>
                    <a:pt x="286" y="320"/>
                    <a:pt x="292" y="320"/>
                  </a:cubicBezTo>
                  <a:cubicBezTo>
                    <a:pt x="305" y="321"/>
                    <a:pt x="305" y="321"/>
                    <a:pt x="305" y="321"/>
                  </a:cubicBezTo>
                  <a:cubicBezTo>
                    <a:pt x="322" y="323"/>
                    <a:pt x="338" y="313"/>
                    <a:pt x="345" y="297"/>
                  </a:cubicBezTo>
                  <a:cubicBezTo>
                    <a:pt x="350" y="285"/>
                    <a:pt x="350" y="285"/>
                    <a:pt x="350" y="285"/>
                  </a:cubicBezTo>
                  <a:cubicBezTo>
                    <a:pt x="404" y="160"/>
                    <a:pt x="526" y="80"/>
                    <a:pt x="662" y="80"/>
                  </a:cubicBezTo>
                  <a:cubicBezTo>
                    <a:pt x="748" y="80"/>
                    <a:pt x="831" y="110"/>
                    <a:pt x="894" y="166"/>
                  </a:cubicBezTo>
                  <a:cubicBezTo>
                    <a:pt x="946" y="211"/>
                    <a:pt x="982" y="270"/>
                    <a:pt x="998" y="336"/>
                  </a:cubicBezTo>
                  <a:cubicBezTo>
                    <a:pt x="1002" y="354"/>
                    <a:pt x="1002" y="354"/>
                    <a:pt x="1002" y="354"/>
                  </a:cubicBezTo>
                  <a:cubicBezTo>
                    <a:pt x="1005" y="365"/>
                    <a:pt x="1012" y="374"/>
                    <a:pt x="1021" y="379"/>
                  </a:cubicBezTo>
                  <a:cubicBezTo>
                    <a:pt x="1030" y="385"/>
                    <a:pt x="1041" y="386"/>
                    <a:pt x="1052" y="383"/>
                  </a:cubicBezTo>
                  <a:cubicBezTo>
                    <a:pt x="1070" y="378"/>
                    <a:pt x="1070" y="378"/>
                    <a:pt x="1070" y="378"/>
                  </a:cubicBezTo>
                  <a:cubicBezTo>
                    <a:pt x="1085" y="374"/>
                    <a:pt x="1102" y="372"/>
                    <a:pt x="1119" y="372"/>
                  </a:cubicBezTo>
                  <a:cubicBezTo>
                    <a:pt x="1218" y="372"/>
                    <a:pt x="1300" y="458"/>
                    <a:pt x="1300" y="565"/>
                  </a:cubicBezTo>
                  <a:cubicBezTo>
                    <a:pt x="1300" y="673"/>
                    <a:pt x="1229" y="752"/>
                    <a:pt x="1131" y="752"/>
                  </a:cubicBezTo>
                  <a:cubicBezTo>
                    <a:pt x="917" y="752"/>
                    <a:pt x="917" y="752"/>
                    <a:pt x="917" y="752"/>
                  </a:cubicBezTo>
                  <a:cubicBezTo>
                    <a:pt x="918" y="736"/>
                    <a:pt x="916" y="720"/>
                    <a:pt x="912" y="704"/>
                  </a:cubicBezTo>
                  <a:cubicBezTo>
                    <a:pt x="915" y="703"/>
                    <a:pt x="919" y="702"/>
                    <a:pt x="923" y="700"/>
                  </a:cubicBezTo>
                  <a:cubicBezTo>
                    <a:pt x="987" y="662"/>
                    <a:pt x="987" y="662"/>
                    <a:pt x="987" y="662"/>
                  </a:cubicBezTo>
                  <a:cubicBezTo>
                    <a:pt x="1008" y="679"/>
                    <a:pt x="1035" y="689"/>
                    <a:pt x="1062" y="689"/>
                  </a:cubicBezTo>
                  <a:cubicBezTo>
                    <a:pt x="1082" y="689"/>
                    <a:pt x="1102" y="684"/>
                    <a:pt x="1120" y="673"/>
                  </a:cubicBezTo>
                  <a:cubicBezTo>
                    <a:pt x="1147" y="657"/>
                    <a:pt x="1167" y="632"/>
                    <a:pt x="1175" y="602"/>
                  </a:cubicBezTo>
                  <a:cubicBezTo>
                    <a:pt x="1183" y="572"/>
                    <a:pt x="1179" y="540"/>
                    <a:pt x="1163" y="513"/>
                  </a:cubicBezTo>
                  <a:cubicBezTo>
                    <a:pt x="1131" y="458"/>
                    <a:pt x="1059" y="438"/>
                    <a:pt x="1003" y="471"/>
                  </a:cubicBezTo>
                  <a:cubicBezTo>
                    <a:pt x="959" y="496"/>
                    <a:pt x="938" y="546"/>
                    <a:pt x="947" y="593"/>
                  </a:cubicBezTo>
                  <a:cubicBezTo>
                    <a:pt x="882" y="631"/>
                    <a:pt x="882" y="631"/>
                    <a:pt x="882" y="631"/>
                  </a:cubicBezTo>
                  <a:cubicBezTo>
                    <a:pt x="879" y="633"/>
                    <a:pt x="876" y="635"/>
                    <a:pt x="873" y="638"/>
                  </a:cubicBezTo>
                  <a:cubicBezTo>
                    <a:pt x="862" y="627"/>
                    <a:pt x="850" y="618"/>
                    <a:pt x="836" y="611"/>
                  </a:cubicBezTo>
                  <a:cubicBezTo>
                    <a:pt x="819" y="602"/>
                    <a:pt x="801" y="597"/>
                    <a:pt x="782" y="595"/>
                  </a:cubicBezTo>
                  <a:cubicBezTo>
                    <a:pt x="775" y="594"/>
                    <a:pt x="768" y="594"/>
                    <a:pt x="761" y="595"/>
                  </a:cubicBezTo>
                  <a:cubicBezTo>
                    <a:pt x="724" y="440"/>
                    <a:pt x="724" y="440"/>
                    <a:pt x="724" y="440"/>
                  </a:cubicBezTo>
                  <a:cubicBezTo>
                    <a:pt x="743" y="427"/>
                    <a:pt x="758" y="409"/>
                    <a:pt x="767" y="387"/>
                  </a:cubicBezTo>
                  <a:cubicBezTo>
                    <a:pt x="779" y="358"/>
                    <a:pt x="779" y="327"/>
                    <a:pt x="767" y="298"/>
                  </a:cubicBezTo>
                  <a:cubicBezTo>
                    <a:pt x="755" y="269"/>
                    <a:pt x="733" y="246"/>
                    <a:pt x="704" y="235"/>
                  </a:cubicBezTo>
                  <a:cubicBezTo>
                    <a:pt x="675" y="223"/>
                    <a:pt x="643" y="223"/>
                    <a:pt x="614" y="235"/>
                  </a:cubicBezTo>
                  <a:cubicBezTo>
                    <a:pt x="586" y="247"/>
                    <a:pt x="563" y="269"/>
                    <a:pt x="551" y="298"/>
                  </a:cubicBezTo>
                  <a:cubicBezTo>
                    <a:pt x="539" y="327"/>
                    <a:pt x="539" y="359"/>
                    <a:pt x="551" y="388"/>
                  </a:cubicBezTo>
                  <a:cubicBezTo>
                    <a:pt x="563" y="416"/>
                    <a:pt x="586" y="439"/>
                    <a:pt x="615" y="451"/>
                  </a:cubicBezTo>
                  <a:cubicBezTo>
                    <a:pt x="625" y="455"/>
                    <a:pt x="635" y="458"/>
                    <a:pt x="646" y="459"/>
                  </a:cubicBezTo>
                  <a:cubicBezTo>
                    <a:pt x="684" y="617"/>
                    <a:pt x="684" y="617"/>
                    <a:pt x="684" y="617"/>
                  </a:cubicBezTo>
                  <a:cubicBezTo>
                    <a:pt x="684" y="618"/>
                    <a:pt x="684" y="619"/>
                    <a:pt x="685" y="620"/>
                  </a:cubicBezTo>
                  <a:cubicBezTo>
                    <a:pt x="680" y="623"/>
                    <a:pt x="676" y="626"/>
                    <a:pt x="672" y="629"/>
                  </a:cubicBezTo>
                  <a:cubicBezTo>
                    <a:pt x="662" y="638"/>
                    <a:pt x="652" y="648"/>
                    <a:pt x="644" y="659"/>
                  </a:cubicBezTo>
                  <a:cubicBezTo>
                    <a:pt x="407" y="555"/>
                    <a:pt x="407" y="555"/>
                    <a:pt x="407" y="555"/>
                  </a:cubicBezTo>
                  <a:cubicBezTo>
                    <a:pt x="410" y="507"/>
                    <a:pt x="384" y="460"/>
                    <a:pt x="337" y="440"/>
                  </a:cubicBezTo>
                  <a:cubicBezTo>
                    <a:pt x="278" y="414"/>
                    <a:pt x="209" y="441"/>
                    <a:pt x="183" y="500"/>
                  </a:cubicBezTo>
                  <a:cubicBezTo>
                    <a:pt x="158" y="559"/>
                    <a:pt x="185" y="628"/>
                    <a:pt x="244" y="654"/>
                  </a:cubicBezTo>
                  <a:cubicBezTo>
                    <a:pt x="259" y="660"/>
                    <a:pt x="275" y="664"/>
                    <a:pt x="290" y="664"/>
                  </a:cubicBezTo>
                  <a:cubicBezTo>
                    <a:pt x="322" y="664"/>
                    <a:pt x="352" y="651"/>
                    <a:pt x="375" y="628"/>
                  </a:cubicBezTo>
                  <a:cubicBezTo>
                    <a:pt x="618" y="735"/>
                    <a:pt x="618" y="735"/>
                    <a:pt x="618" y="735"/>
                  </a:cubicBezTo>
                  <a:cubicBezTo>
                    <a:pt x="618" y="735"/>
                    <a:pt x="618" y="735"/>
                    <a:pt x="619" y="735"/>
                  </a:cubicBezTo>
                  <a:cubicBezTo>
                    <a:pt x="618" y="753"/>
                    <a:pt x="620" y="770"/>
                    <a:pt x="625" y="787"/>
                  </a:cubicBezTo>
                  <a:cubicBezTo>
                    <a:pt x="630" y="806"/>
                    <a:pt x="640" y="824"/>
                    <a:pt x="653" y="839"/>
                  </a:cubicBezTo>
                  <a:cubicBezTo>
                    <a:pt x="666" y="855"/>
                    <a:pt x="681" y="867"/>
                    <a:pt x="699" y="877"/>
                  </a:cubicBezTo>
                  <a:cubicBezTo>
                    <a:pt x="712" y="883"/>
                    <a:pt x="725" y="888"/>
                    <a:pt x="739" y="891"/>
                  </a:cubicBezTo>
                  <a:cubicBezTo>
                    <a:pt x="771" y="1035"/>
                    <a:pt x="771" y="1035"/>
                    <a:pt x="771" y="1035"/>
                  </a:cubicBezTo>
                  <a:cubicBezTo>
                    <a:pt x="742" y="1049"/>
                    <a:pt x="718" y="1070"/>
                    <a:pt x="700" y="1098"/>
                  </a:cubicBezTo>
                  <a:cubicBezTo>
                    <a:pt x="675" y="1137"/>
                    <a:pt x="666" y="1183"/>
                    <a:pt x="676" y="1229"/>
                  </a:cubicBezTo>
                  <a:cubicBezTo>
                    <a:pt x="686" y="1274"/>
                    <a:pt x="713" y="1313"/>
                    <a:pt x="752" y="1338"/>
                  </a:cubicBezTo>
                  <a:cubicBezTo>
                    <a:pt x="780" y="1357"/>
                    <a:pt x="813" y="1366"/>
                    <a:pt x="846" y="1366"/>
                  </a:cubicBezTo>
                  <a:cubicBezTo>
                    <a:pt x="858" y="1366"/>
                    <a:pt x="871" y="1365"/>
                    <a:pt x="883" y="1362"/>
                  </a:cubicBezTo>
                  <a:cubicBezTo>
                    <a:pt x="928" y="1352"/>
                    <a:pt x="967" y="1325"/>
                    <a:pt x="992" y="1286"/>
                  </a:cubicBezTo>
                  <a:cubicBezTo>
                    <a:pt x="1018" y="1247"/>
                    <a:pt x="1026" y="1201"/>
                    <a:pt x="1016" y="1155"/>
                  </a:cubicBezTo>
                  <a:cubicBezTo>
                    <a:pt x="1006" y="1110"/>
                    <a:pt x="979" y="1071"/>
                    <a:pt x="940" y="1046"/>
                  </a:cubicBezTo>
                  <a:cubicBezTo>
                    <a:pt x="913" y="1028"/>
                    <a:pt x="881" y="1019"/>
                    <a:pt x="849" y="1018"/>
                  </a:cubicBezTo>
                  <a:cubicBezTo>
                    <a:pt x="813" y="857"/>
                    <a:pt x="813" y="857"/>
                    <a:pt x="813" y="857"/>
                  </a:cubicBezTo>
                  <a:cubicBezTo>
                    <a:pt x="812" y="852"/>
                    <a:pt x="811" y="848"/>
                    <a:pt x="809" y="845"/>
                  </a:cubicBezTo>
                  <a:cubicBezTo>
                    <a:pt x="805" y="827"/>
                    <a:pt x="789" y="813"/>
                    <a:pt x="769" y="813"/>
                  </a:cubicBezTo>
                  <a:cubicBezTo>
                    <a:pt x="769" y="813"/>
                    <a:pt x="769" y="813"/>
                    <a:pt x="769" y="813"/>
                  </a:cubicBezTo>
                  <a:cubicBezTo>
                    <a:pt x="766" y="813"/>
                    <a:pt x="764" y="813"/>
                    <a:pt x="761" y="813"/>
                  </a:cubicBezTo>
                  <a:cubicBezTo>
                    <a:pt x="752" y="812"/>
                    <a:pt x="744" y="810"/>
                    <a:pt x="736" y="806"/>
                  </a:cubicBezTo>
                  <a:cubicBezTo>
                    <a:pt x="727" y="801"/>
                    <a:pt x="720" y="795"/>
                    <a:pt x="714" y="788"/>
                  </a:cubicBezTo>
                  <a:cubicBezTo>
                    <a:pt x="708" y="781"/>
                    <a:pt x="704" y="773"/>
                    <a:pt x="701" y="764"/>
                  </a:cubicBezTo>
                  <a:cubicBezTo>
                    <a:pt x="699" y="755"/>
                    <a:pt x="698" y="746"/>
                    <a:pt x="699" y="737"/>
                  </a:cubicBezTo>
                  <a:cubicBezTo>
                    <a:pt x="699" y="728"/>
                    <a:pt x="702" y="720"/>
                    <a:pt x="706" y="712"/>
                  </a:cubicBezTo>
                  <a:cubicBezTo>
                    <a:pt x="710" y="704"/>
                    <a:pt x="716" y="696"/>
                    <a:pt x="723" y="690"/>
                  </a:cubicBezTo>
                  <a:cubicBezTo>
                    <a:pt x="731" y="684"/>
                    <a:pt x="739" y="680"/>
                    <a:pt x="748" y="677"/>
                  </a:cubicBezTo>
                  <a:cubicBezTo>
                    <a:pt x="756" y="675"/>
                    <a:pt x="765" y="674"/>
                    <a:pt x="774" y="675"/>
                  </a:cubicBezTo>
                  <a:cubicBezTo>
                    <a:pt x="783" y="676"/>
                    <a:pt x="792" y="678"/>
                    <a:pt x="800" y="682"/>
                  </a:cubicBezTo>
                  <a:cubicBezTo>
                    <a:pt x="808" y="687"/>
                    <a:pt x="815" y="692"/>
                    <a:pt x="821" y="700"/>
                  </a:cubicBezTo>
                  <a:cubicBezTo>
                    <a:pt x="827" y="707"/>
                    <a:pt x="831" y="715"/>
                    <a:pt x="834" y="724"/>
                  </a:cubicBezTo>
                  <a:cubicBezTo>
                    <a:pt x="837" y="732"/>
                    <a:pt x="838" y="741"/>
                    <a:pt x="837" y="750"/>
                  </a:cubicBezTo>
                  <a:cubicBezTo>
                    <a:pt x="836" y="759"/>
                    <a:pt x="834" y="767"/>
                    <a:pt x="830" y="774"/>
                  </a:cubicBezTo>
                  <a:cubicBezTo>
                    <a:pt x="821" y="794"/>
                    <a:pt x="829" y="818"/>
                    <a:pt x="849" y="827"/>
                  </a:cubicBezTo>
                  <a:cubicBezTo>
                    <a:pt x="854" y="830"/>
                    <a:pt x="859" y="831"/>
                    <a:pt x="864" y="831"/>
                  </a:cubicBezTo>
                  <a:cubicBezTo>
                    <a:pt x="867" y="832"/>
                    <a:pt x="870" y="832"/>
                    <a:pt x="874" y="832"/>
                  </a:cubicBezTo>
                  <a:cubicBezTo>
                    <a:pt x="874" y="832"/>
                    <a:pt x="874" y="832"/>
                    <a:pt x="874" y="832"/>
                  </a:cubicBezTo>
                  <a:cubicBezTo>
                    <a:pt x="1131" y="832"/>
                    <a:pt x="1131" y="832"/>
                    <a:pt x="1131" y="832"/>
                  </a:cubicBezTo>
                  <a:cubicBezTo>
                    <a:pt x="1273" y="832"/>
                    <a:pt x="1380" y="717"/>
                    <a:pt x="1380" y="565"/>
                  </a:cubicBezTo>
                  <a:cubicBezTo>
                    <a:pt x="1380" y="414"/>
                    <a:pt x="1263" y="292"/>
                    <a:pt x="1119" y="292"/>
                  </a:cubicBezTo>
                  <a:close/>
                  <a:moveTo>
                    <a:pt x="1043" y="540"/>
                  </a:moveTo>
                  <a:cubicBezTo>
                    <a:pt x="1049" y="536"/>
                    <a:pt x="1055" y="535"/>
                    <a:pt x="1062" y="535"/>
                  </a:cubicBezTo>
                  <a:cubicBezTo>
                    <a:pt x="1074" y="535"/>
                    <a:pt x="1087" y="542"/>
                    <a:pt x="1094" y="553"/>
                  </a:cubicBezTo>
                  <a:cubicBezTo>
                    <a:pt x="1099" y="562"/>
                    <a:pt x="1100" y="572"/>
                    <a:pt x="1097" y="581"/>
                  </a:cubicBezTo>
                  <a:cubicBezTo>
                    <a:pt x="1095" y="591"/>
                    <a:pt x="1089" y="599"/>
                    <a:pt x="1080" y="604"/>
                  </a:cubicBezTo>
                  <a:cubicBezTo>
                    <a:pt x="1063" y="614"/>
                    <a:pt x="1040" y="608"/>
                    <a:pt x="1030" y="590"/>
                  </a:cubicBezTo>
                  <a:cubicBezTo>
                    <a:pt x="1020" y="573"/>
                    <a:pt x="1026" y="550"/>
                    <a:pt x="1043" y="540"/>
                  </a:cubicBezTo>
                  <a:close/>
                  <a:moveTo>
                    <a:pt x="324" y="562"/>
                  </a:moveTo>
                  <a:cubicBezTo>
                    <a:pt x="316" y="580"/>
                    <a:pt x="294" y="589"/>
                    <a:pt x="276" y="580"/>
                  </a:cubicBezTo>
                  <a:cubicBezTo>
                    <a:pt x="257" y="572"/>
                    <a:pt x="249" y="551"/>
                    <a:pt x="257" y="532"/>
                  </a:cubicBezTo>
                  <a:cubicBezTo>
                    <a:pt x="263" y="518"/>
                    <a:pt x="276" y="510"/>
                    <a:pt x="291" y="510"/>
                  </a:cubicBezTo>
                  <a:cubicBezTo>
                    <a:pt x="296" y="510"/>
                    <a:pt x="301" y="511"/>
                    <a:pt x="305" y="513"/>
                  </a:cubicBezTo>
                  <a:cubicBezTo>
                    <a:pt x="324" y="521"/>
                    <a:pt x="333" y="543"/>
                    <a:pt x="324" y="562"/>
                  </a:cubicBezTo>
                  <a:close/>
                  <a:moveTo>
                    <a:pt x="938" y="1172"/>
                  </a:moveTo>
                  <a:cubicBezTo>
                    <a:pt x="949" y="1223"/>
                    <a:pt x="917" y="1273"/>
                    <a:pt x="866" y="1284"/>
                  </a:cubicBezTo>
                  <a:cubicBezTo>
                    <a:pt x="815" y="1295"/>
                    <a:pt x="765" y="1263"/>
                    <a:pt x="754" y="1212"/>
                  </a:cubicBezTo>
                  <a:cubicBezTo>
                    <a:pt x="743" y="1162"/>
                    <a:pt x="774" y="1113"/>
                    <a:pt x="824" y="1101"/>
                  </a:cubicBezTo>
                  <a:cubicBezTo>
                    <a:pt x="825" y="1101"/>
                    <a:pt x="826" y="1101"/>
                    <a:pt x="826" y="1100"/>
                  </a:cubicBezTo>
                  <a:cubicBezTo>
                    <a:pt x="827" y="1100"/>
                    <a:pt x="828" y="1100"/>
                    <a:pt x="829" y="1100"/>
                  </a:cubicBezTo>
                  <a:cubicBezTo>
                    <a:pt x="835" y="1099"/>
                    <a:pt x="840" y="1098"/>
                    <a:pt x="846" y="1098"/>
                  </a:cubicBezTo>
                  <a:cubicBezTo>
                    <a:pt x="889" y="1098"/>
                    <a:pt x="928" y="1128"/>
                    <a:pt x="938" y="1172"/>
                  </a:cubicBezTo>
                  <a:close/>
                  <a:moveTo>
                    <a:pt x="625" y="357"/>
                  </a:moveTo>
                  <a:cubicBezTo>
                    <a:pt x="621" y="348"/>
                    <a:pt x="621" y="338"/>
                    <a:pt x="625" y="329"/>
                  </a:cubicBezTo>
                  <a:cubicBezTo>
                    <a:pt x="629" y="319"/>
                    <a:pt x="636" y="312"/>
                    <a:pt x="645" y="309"/>
                  </a:cubicBezTo>
                  <a:cubicBezTo>
                    <a:pt x="650" y="307"/>
                    <a:pt x="655" y="306"/>
                    <a:pt x="659" y="306"/>
                  </a:cubicBezTo>
                  <a:cubicBezTo>
                    <a:pt x="664" y="306"/>
                    <a:pt x="669" y="307"/>
                    <a:pt x="673" y="309"/>
                  </a:cubicBezTo>
                  <a:cubicBezTo>
                    <a:pt x="682" y="312"/>
                    <a:pt x="690" y="319"/>
                    <a:pt x="693" y="328"/>
                  </a:cubicBezTo>
                  <a:cubicBezTo>
                    <a:pt x="697" y="338"/>
                    <a:pt x="697" y="348"/>
                    <a:pt x="693" y="357"/>
                  </a:cubicBezTo>
                  <a:cubicBezTo>
                    <a:pt x="690" y="366"/>
                    <a:pt x="683" y="373"/>
                    <a:pt x="673" y="377"/>
                  </a:cubicBezTo>
                  <a:cubicBezTo>
                    <a:pt x="655" y="385"/>
                    <a:pt x="633" y="376"/>
                    <a:pt x="625" y="357"/>
                  </a:cubicBezTo>
                  <a:close/>
                </a:path>
              </a:pathLst>
            </a:custGeom>
            <a:solidFill>
              <a:srgbClr val="00A0AF"/>
            </a:solidFill>
            <a:ln>
              <a:noFill/>
            </a:ln>
            <a:scene3d>
              <a:camera prst="isometricRightUp"/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95" name="Paletiseur 1">
            <a:extLst>
              <a:ext uri="{FF2B5EF4-FFF2-40B4-BE49-F238E27FC236}">
                <a16:creationId xmlns:a16="http://schemas.microsoft.com/office/drawing/2014/main" id="{28AE6A1E-2624-4F3C-9F5A-5EB4D73B1DE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tretch>
            <a:fillRect/>
          </a:stretch>
        </p:blipFill>
        <p:spPr>
          <a:xfrm>
            <a:off x="1851482" y="4637408"/>
            <a:ext cx="2636455" cy="2142120"/>
          </a:xfrm>
          <a:prstGeom prst="rect">
            <a:avLst/>
          </a:prstGeom>
        </p:spPr>
      </p:pic>
      <p:grpSp>
        <p:nvGrpSpPr>
          <p:cNvPr id="96" name="Supervision Panel PC">
            <a:extLst>
              <a:ext uri="{FF2B5EF4-FFF2-40B4-BE49-F238E27FC236}">
                <a16:creationId xmlns:a16="http://schemas.microsoft.com/office/drawing/2014/main" id="{498AA06A-7796-4A26-8C9B-EA75A2EF2934}"/>
              </a:ext>
            </a:extLst>
          </p:cNvPr>
          <p:cNvGrpSpPr/>
          <p:nvPr/>
        </p:nvGrpSpPr>
        <p:grpSpPr>
          <a:xfrm>
            <a:off x="1047015" y="5097854"/>
            <a:ext cx="740662" cy="1581996"/>
            <a:chOff x="6720625" y="5276004"/>
            <a:chExt cx="740662" cy="1581996"/>
          </a:xfrm>
        </p:grpSpPr>
        <p:pic>
          <p:nvPicPr>
            <p:cNvPr id="97" name="Panel PC 1">
              <a:extLst>
                <a:ext uri="{FF2B5EF4-FFF2-40B4-BE49-F238E27FC236}">
                  <a16:creationId xmlns:a16="http://schemas.microsoft.com/office/drawing/2014/main" id="{B2367C74-10E3-45A8-8079-ABA10672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 flipH="1">
              <a:off x="6720625" y="5276004"/>
              <a:ext cx="740662" cy="1581996"/>
            </a:xfrm>
            <a:prstGeom prst="rect">
              <a:avLst/>
            </a:prstGeom>
          </p:spPr>
        </p:pic>
        <p:pic>
          <p:nvPicPr>
            <p:cNvPr id="98" name="Image 842">
              <a:extLst>
                <a:ext uri="{FF2B5EF4-FFF2-40B4-BE49-F238E27FC236}">
                  <a16:creationId xmlns:a16="http://schemas.microsoft.com/office/drawing/2014/main" id="{0DB02459-9A40-4192-9F79-868BB5D16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285" y="5465186"/>
              <a:ext cx="502348" cy="50234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A1A307CA-D4C9-485E-8D34-F9120111D9CC}"/>
              </a:ext>
            </a:extLst>
          </p:cNvPr>
          <p:cNvSpPr txBox="1"/>
          <p:nvPr/>
        </p:nvSpPr>
        <p:spPr>
          <a:xfrm>
            <a:off x="81697" y="4919268"/>
            <a:ext cx="2172314" cy="369332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  <p:txBody>
          <a:bodyPr wrap="square" rtlCol="0">
            <a:spAutoFit/>
          </a:bodyPr>
          <a:lstStyle/>
          <a:p>
            <a:pPr algn="l">
              <a:buClr>
                <a:schemeClr val="bg2"/>
              </a:buClr>
            </a:pPr>
            <a:r>
              <a:rPr lang="en-US" dirty="0">
                <a:solidFill>
                  <a:srgbClr val="738294"/>
                </a:solidFill>
                <a:latin typeface="Muli"/>
              </a:rPr>
              <a:t>Asset Location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CF98529-04B5-4757-B4A2-47589853723E}"/>
              </a:ext>
            </a:extLst>
          </p:cNvPr>
          <p:cNvSpPr txBox="1"/>
          <p:nvPr/>
        </p:nvSpPr>
        <p:spPr>
          <a:xfrm>
            <a:off x="-233814" y="4468882"/>
            <a:ext cx="2932564" cy="369332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  <p:txBody>
          <a:bodyPr wrap="square" rtlCol="0">
            <a:spAutoFit/>
          </a:bodyPr>
          <a:lstStyle/>
          <a:p>
            <a:pPr algn="l">
              <a:buClr>
                <a:schemeClr val="bg2"/>
              </a:buClr>
            </a:pPr>
            <a:r>
              <a:rPr lang="en-US" dirty="0">
                <a:solidFill>
                  <a:srgbClr val="30B887"/>
                </a:solidFill>
                <a:latin typeface="Muli"/>
              </a:rPr>
              <a:t>Across Enterprise</a:t>
            </a:r>
          </a:p>
        </p:txBody>
      </p:sp>
    </p:spTree>
    <p:extLst>
      <p:ext uri="{BB962C8B-B14F-4D97-AF65-F5344CB8AC3E}">
        <p14:creationId xmlns:p14="http://schemas.microsoft.com/office/powerpoint/2010/main" val="356963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750"/>
                            </p:stCondLst>
                            <p:childTnLst>
                              <p:par>
                                <p:cTn id="5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750"/>
                            </p:stCondLst>
                            <p:childTnLst>
                              <p:par>
                                <p:cTn id="10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750"/>
                            </p:stCondLst>
                            <p:childTnLst>
                              <p:par>
                                <p:cTn id="1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250"/>
                            </p:stCondLst>
                            <p:childTnLst>
                              <p:par>
                                <p:cTn id="1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3" grpId="0"/>
      <p:bldP spid="32" grpId="0" animBg="1"/>
      <p:bldP spid="33" grpId="0" animBg="1"/>
      <p:bldP spid="34" grpId="0" animBg="1"/>
      <p:bldP spid="35" grpId="0" animBg="1"/>
      <p:bldP spid="84" grpId="0" animBg="1"/>
      <p:bldP spid="88" grpId="0" animBg="1"/>
      <p:bldP spid="89" grpId="0" animBg="1"/>
      <p:bldP spid="90" grpId="0" animBg="1"/>
      <p:bldP spid="91" grpId="0" animBg="1"/>
      <p:bldP spid="99" grpId="0"/>
      <p:bldP spid="1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82FAE9D0-AC1F-4743-9013-83216D506F1D}"/>
              </a:ext>
            </a:extLst>
          </p:cNvPr>
          <p:cNvSpPr txBox="1">
            <a:spLocks/>
          </p:cNvSpPr>
          <p:nvPr/>
        </p:nvSpPr>
        <p:spPr>
          <a:xfrm>
            <a:off x="344424" y="1426285"/>
            <a:ext cx="10972800" cy="3216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+mn-lt"/>
              </a:rPr>
              <a:t>AVEVA Edge as an </a:t>
            </a:r>
            <a:r>
              <a:rPr lang="en-US" dirty="0" err="1" smtClean="0">
                <a:latin typeface="+mn-lt"/>
              </a:rPr>
              <a:t>IoT</a:t>
            </a:r>
            <a:r>
              <a:rPr lang="en-US" dirty="0" smtClean="0">
                <a:latin typeface="+mn-lt"/>
              </a:rPr>
              <a:t> Gateway and/or HMI/SCADA node</a:t>
            </a:r>
            <a:endParaRPr lang="en-US" dirty="0">
              <a:latin typeface="+mn-lt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1D7087CA-8E22-4716-B6DE-D8A5734603D9}"/>
              </a:ext>
            </a:extLst>
          </p:cNvPr>
          <p:cNvSpPr txBox="1">
            <a:spLocks/>
          </p:cNvSpPr>
          <p:nvPr/>
        </p:nvSpPr>
        <p:spPr>
          <a:xfrm>
            <a:off x="344424" y="642215"/>
            <a:ext cx="11503151" cy="804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Raleway" panose="020B0003030101060003" pitchFamily="34" charset="0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+mn-lt"/>
              </a:rPr>
              <a:t>Industrial Internet of Things (</a:t>
            </a:r>
            <a:r>
              <a:rPr lang="en-US" sz="3600" dirty="0" err="1" smtClean="0">
                <a:latin typeface="+mn-lt"/>
              </a:rPr>
              <a:t>IIoT</a:t>
            </a:r>
            <a:r>
              <a:rPr lang="en-US" sz="3600" dirty="0" smtClean="0">
                <a:latin typeface="+mn-lt"/>
              </a:rPr>
              <a:t>) / Industry 4.0</a:t>
            </a:r>
            <a:endParaRPr lang="en-US" sz="36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7B1002-B8D3-405A-A612-0B7964581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785" y="5159154"/>
            <a:ext cx="820987" cy="615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8F729C-1E3C-40CB-83CC-1AA5D32C7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446" y="5166059"/>
            <a:ext cx="820987" cy="615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AC3B53-713E-4988-9748-A4857A8CD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648" y="5316114"/>
            <a:ext cx="619973" cy="458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17EC7B-A558-4D35-983D-CCC39F207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7978" y="5316114"/>
            <a:ext cx="348507" cy="473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FD4072-FE7A-4D7C-B27B-0F7D371958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7734" y="5316114"/>
            <a:ext cx="455333" cy="509973"/>
          </a:xfrm>
          <a:prstGeom prst="rect">
            <a:avLst/>
          </a:prstGeom>
        </p:spPr>
      </p:pic>
      <p:cxnSp>
        <p:nvCxnSpPr>
          <p:cNvPr id="10" name="Connector: Elbow 12">
            <a:extLst>
              <a:ext uri="{FF2B5EF4-FFF2-40B4-BE49-F238E27FC236}">
                <a16:creationId xmlns:a16="http://schemas.microsoft.com/office/drawing/2014/main" id="{66AF8C49-90EB-4CAA-8681-807D103D554F}"/>
              </a:ext>
            </a:extLst>
          </p:cNvPr>
          <p:cNvCxnSpPr>
            <a:stCxn id="7" idx="0"/>
            <a:endCxn id="9" idx="0"/>
          </p:cNvCxnSpPr>
          <p:nvPr/>
        </p:nvCxnSpPr>
        <p:spPr>
          <a:xfrm rot="5400000" flipH="1" flipV="1">
            <a:off x="3723518" y="4694231"/>
            <a:ext cx="12700" cy="1243766"/>
          </a:xfrm>
          <a:prstGeom prst="bentConnector3">
            <a:avLst>
              <a:gd name="adj1" fmla="val 132896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664E231-5EF7-4701-AA83-E77FC60948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037" y="4663168"/>
            <a:ext cx="602482" cy="3373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EFCD01-9AC7-4F0B-B87B-E7BBED561C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4299" y="3786491"/>
            <a:ext cx="745616" cy="58530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731D7F-B453-47F6-BD13-0269EAA9F61A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3742232" y="4393177"/>
            <a:ext cx="0" cy="9229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7013A4F-AE9E-4860-A928-67C53596C8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0990" y="4686070"/>
            <a:ext cx="602482" cy="3373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B8DF01-F6A8-42D2-BB60-427A88EE6F4F}"/>
              </a:ext>
            </a:extLst>
          </p:cNvPr>
          <p:cNvCxnSpPr>
            <a:stCxn id="5" idx="0"/>
            <a:endCxn id="11" idx="2"/>
          </p:cNvCxnSpPr>
          <p:nvPr/>
        </p:nvCxnSpPr>
        <p:spPr>
          <a:xfrm flipH="1" flipV="1">
            <a:off x="1389278" y="5000558"/>
            <a:ext cx="1" cy="158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882B456-CFBA-4FC6-934B-018F6C471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9835" y="4663168"/>
            <a:ext cx="602482" cy="33739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A92BE51-CD3C-4669-8125-B4DB8C18A679}"/>
              </a:ext>
            </a:extLst>
          </p:cNvPr>
          <p:cNvCxnSpPr>
            <a:stCxn id="6" idx="0"/>
            <a:endCxn id="16" idx="2"/>
          </p:cNvCxnSpPr>
          <p:nvPr/>
        </p:nvCxnSpPr>
        <p:spPr>
          <a:xfrm flipV="1">
            <a:off x="2359940" y="5000558"/>
            <a:ext cx="1136" cy="165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20">
            <a:extLst>
              <a:ext uri="{FF2B5EF4-FFF2-40B4-BE49-F238E27FC236}">
                <a16:creationId xmlns:a16="http://schemas.microsoft.com/office/drawing/2014/main" id="{A99DC0CA-575E-4EC5-8202-08115A7C5CBC}"/>
              </a:ext>
            </a:extLst>
          </p:cNvPr>
          <p:cNvCxnSpPr>
            <a:stCxn id="11" idx="0"/>
            <a:endCxn id="16" idx="0"/>
          </p:cNvCxnSpPr>
          <p:nvPr/>
        </p:nvCxnSpPr>
        <p:spPr>
          <a:xfrm rot="5400000" flipH="1" flipV="1">
            <a:off x="1875177" y="4177269"/>
            <a:ext cx="12700" cy="971798"/>
          </a:xfrm>
          <a:prstGeom prst="bentConnector3">
            <a:avLst>
              <a:gd name="adj1" fmla="val 132896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9F9A9C8-8788-4982-82DE-4A1DF905E6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5855" y="3850961"/>
            <a:ext cx="845772" cy="59732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93CF8C-F6F7-4656-81D3-CF05280AE6F7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907107" y="4371800"/>
            <a:ext cx="4471" cy="1194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79C66F-CA8A-4E53-936A-58C0501D5FE7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2854125" y="3414189"/>
            <a:ext cx="874616" cy="436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1B4CA578-018D-48B9-947C-BB2CF261EE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9476" y="3671182"/>
            <a:ext cx="526676" cy="737346"/>
          </a:xfrm>
          <a:prstGeom prst="rect">
            <a:avLst/>
          </a:prstGeom>
        </p:spPr>
      </p:pic>
      <p:cxnSp>
        <p:nvCxnSpPr>
          <p:cNvPr id="23" name="Connector: Elbow 25">
            <a:extLst>
              <a:ext uri="{FF2B5EF4-FFF2-40B4-BE49-F238E27FC236}">
                <a16:creationId xmlns:a16="http://schemas.microsoft.com/office/drawing/2014/main" id="{D745C002-C116-4BE8-ADC9-C0D61C9316E5}"/>
              </a:ext>
            </a:extLst>
          </p:cNvPr>
          <p:cNvCxnSpPr>
            <a:endCxn id="22" idx="2"/>
          </p:cNvCxnSpPr>
          <p:nvPr/>
        </p:nvCxnSpPr>
        <p:spPr>
          <a:xfrm flipV="1">
            <a:off x="3742231" y="4408528"/>
            <a:ext cx="950583" cy="19527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6">
            <a:extLst>
              <a:ext uri="{FF2B5EF4-FFF2-40B4-BE49-F238E27FC236}">
                <a16:creationId xmlns:a16="http://schemas.microsoft.com/office/drawing/2014/main" id="{ED7D436A-752D-4D49-AB48-7BD565213A39}"/>
              </a:ext>
            </a:extLst>
          </p:cNvPr>
          <p:cNvCxnSpPr>
            <a:endCxn id="22" idx="2"/>
          </p:cNvCxnSpPr>
          <p:nvPr/>
        </p:nvCxnSpPr>
        <p:spPr>
          <a:xfrm rot="5400000" flipH="1" flipV="1">
            <a:off x="4143794" y="4610134"/>
            <a:ext cx="750626" cy="347414"/>
          </a:xfrm>
          <a:prstGeom prst="bentConnector3">
            <a:avLst>
              <a:gd name="adj1" fmla="val 739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BB41EEC-EC73-4432-9E75-34CDBBF55C94}"/>
              </a:ext>
            </a:extLst>
          </p:cNvPr>
          <p:cNvCxnSpPr/>
          <p:nvPr/>
        </p:nvCxnSpPr>
        <p:spPr>
          <a:xfrm flipH="1" flipV="1">
            <a:off x="2791648" y="3370929"/>
            <a:ext cx="1901166" cy="5009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8">
            <a:extLst>
              <a:ext uri="{FF2B5EF4-FFF2-40B4-BE49-F238E27FC236}">
                <a16:creationId xmlns:a16="http://schemas.microsoft.com/office/drawing/2014/main" id="{07BE53F7-C602-4370-8E42-856CA59D5269}"/>
              </a:ext>
            </a:extLst>
          </p:cNvPr>
          <p:cNvCxnSpPr/>
          <p:nvPr/>
        </p:nvCxnSpPr>
        <p:spPr>
          <a:xfrm rot="16200000" flipH="1">
            <a:off x="2077953" y="4129122"/>
            <a:ext cx="1743726" cy="316337"/>
          </a:xfrm>
          <a:prstGeom prst="bentConnector3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68F0D3F-03B0-4E19-9D65-05A513D05239}"/>
              </a:ext>
            </a:extLst>
          </p:cNvPr>
          <p:cNvCxnSpPr>
            <a:cxnSpLocks/>
          </p:cNvCxnSpPr>
          <p:nvPr/>
        </p:nvCxnSpPr>
        <p:spPr>
          <a:xfrm>
            <a:off x="3411621" y="2848663"/>
            <a:ext cx="940130" cy="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4C6A8A0C-7E33-4836-966B-8781FBF1EE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7341" y="2245224"/>
            <a:ext cx="1905266" cy="13241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937AB25-D734-4CC2-A9A0-1BED37904E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72002" y="2713712"/>
            <a:ext cx="1041624" cy="598230"/>
          </a:xfrm>
          <a:prstGeom prst="rect">
            <a:avLst/>
          </a:prstGeom>
        </p:spPr>
      </p:pic>
      <p:sp>
        <p:nvSpPr>
          <p:cNvPr id="30" name="Right Brace 29">
            <a:extLst>
              <a:ext uri="{FF2B5EF4-FFF2-40B4-BE49-F238E27FC236}">
                <a16:creationId xmlns:a16="http://schemas.microsoft.com/office/drawing/2014/main" id="{299F198E-6635-4629-AA9C-82DC86DE5AC8}"/>
              </a:ext>
            </a:extLst>
          </p:cNvPr>
          <p:cNvSpPr/>
          <p:nvPr/>
        </p:nvSpPr>
        <p:spPr>
          <a:xfrm>
            <a:off x="5530362" y="4854765"/>
            <a:ext cx="368423" cy="11056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890F33A1-9B97-46AC-9746-9448886FAF4F}"/>
              </a:ext>
            </a:extLst>
          </p:cNvPr>
          <p:cNvSpPr/>
          <p:nvPr/>
        </p:nvSpPr>
        <p:spPr>
          <a:xfrm>
            <a:off x="5530362" y="3680231"/>
            <a:ext cx="368423" cy="11056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3461B72E-DD21-487A-9341-33E6C7E6F341}"/>
              </a:ext>
            </a:extLst>
          </p:cNvPr>
          <p:cNvSpPr/>
          <p:nvPr/>
        </p:nvSpPr>
        <p:spPr>
          <a:xfrm>
            <a:off x="5530362" y="2516861"/>
            <a:ext cx="368423" cy="11056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07268D-1B74-47E3-B56A-138682697E1B}"/>
              </a:ext>
            </a:extLst>
          </p:cNvPr>
          <p:cNvSpPr txBox="1"/>
          <p:nvPr/>
        </p:nvSpPr>
        <p:spPr>
          <a:xfrm>
            <a:off x="6022731" y="2662797"/>
            <a:ext cx="60051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ea typeface="+mn-ea"/>
                <a:cs typeface="+mn-cs"/>
              </a:rPr>
              <a:t>Cloud Analytics and Mobile Access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analytics, consolidation, artificial intelligence (AI), machine learning (ML), remote management/deployment, remote notifications and monitoring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3E13FB-CD84-4091-9017-A7813856F466}"/>
              </a:ext>
            </a:extLst>
          </p:cNvPr>
          <p:cNvSpPr txBox="1"/>
          <p:nvPr/>
        </p:nvSpPr>
        <p:spPr>
          <a:xfrm>
            <a:off x="6014305" y="3969901"/>
            <a:ext cx="61014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ea typeface="+mn-ea"/>
                <a:cs typeface="+mn-cs"/>
              </a:rPr>
              <a:t>Edge devices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data acquisition, data manipulation (aggregations, filtering, contextualization, normalization), link with the cloud, local maintenance, local operation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D45B9A-457B-48AF-8A2C-F9C5E10CD4A1}"/>
              </a:ext>
            </a:extLst>
          </p:cNvPr>
          <p:cNvSpPr txBox="1"/>
          <p:nvPr/>
        </p:nvSpPr>
        <p:spPr>
          <a:xfrm>
            <a:off x="6014304" y="5123628"/>
            <a:ext cx="6101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ea typeface="+mn-ea"/>
                <a:cs typeface="+mn-cs"/>
              </a:rPr>
              <a:t>Instrumentation and Controllers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operational real-time control, raw data measurements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067C546-D25D-474C-927E-0EDA2FE20275}"/>
              </a:ext>
            </a:extLst>
          </p:cNvPr>
          <p:cNvSpPr txBox="1"/>
          <p:nvPr/>
        </p:nvSpPr>
        <p:spPr>
          <a:xfrm>
            <a:off x="290509" y="3671182"/>
            <a:ext cx="403828" cy="2289270"/>
          </a:xfrm>
          <a:prstGeom prst="rect">
            <a:avLst/>
          </a:prstGeom>
          <a:solidFill>
            <a:schemeClr val="accent2"/>
          </a:solidFill>
        </p:spPr>
        <p:txBody>
          <a:bodyPr vert="wordArtVert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Premises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9F865F-9C29-4337-875A-1D5CB347A990}"/>
              </a:ext>
            </a:extLst>
          </p:cNvPr>
          <p:cNvSpPr txBox="1"/>
          <p:nvPr/>
        </p:nvSpPr>
        <p:spPr>
          <a:xfrm>
            <a:off x="277722" y="2172063"/>
            <a:ext cx="385298" cy="1449337"/>
          </a:xfrm>
          <a:prstGeom prst="rect">
            <a:avLst/>
          </a:prstGeom>
          <a:solidFill>
            <a:schemeClr val="accent2"/>
          </a:solidFill>
        </p:spPr>
        <p:txBody>
          <a:bodyPr vert="wordArtVert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CLOUD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4FB1591-1E04-49BB-9A1F-12D544D69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77265" y="5092515"/>
            <a:ext cx="340207" cy="31509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ACB305B-8F52-434F-A931-91E6BB605A3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9" y="3969901"/>
            <a:ext cx="309701" cy="29769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0092946-01EE-48C9-B9A7-680222A44DD3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42417" y="2698815"/>
            <a:ext cx="449653" cy="242536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BE18587-E288-4A66-933F-1C1BE8E38358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1907107" y="3414189"/>
            <a:ext cx="714010" cy="372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81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8D699C8-D37C-4525-BD1F-8CFC388177C8}"/>
              </a:ext>
            </a:extLst>
          </p:cNvPr>
          <p:cNvSpPr/>
          <p:nvPr/>
        </p:nvSpPr>
        <p:spPr>
          <a:xfrm>
            <a:off x="44834" y="3246122"/>
            <a:ext cx="12056533" cy="1691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accent2"/>
                </a:solidFill>
              </a:rPr>
              <a:t>Mobility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F4DAE4F-DF10-42AB-A67B-9A4E63226471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9818944" y="4237208"/>
            <a:ext cx="371651" cy="371651"/>
          </a:xfrm>
          <a:prstGeom prst="rect">
            <a:avLst/>
          </a:prstGeom>
          <a:effectLst/>
        </p:spPr>
      </p:pic>
      <p:sp>
        <p:nvSpPr>
          <p:cNvPr id="44" name="Title 2">
            <a:extLst>
              <a:ext uri="{FF2B5EF4-FFF2-40B4-BE49-F238E27FC236}">
                <a16:creationId xmlns:a16="http://schemas.microsoft.com/office/drawing/2014/main" id="{660B072C-688F-47DC-B497-CB870F820138}"/>
              </a:ext>
            </a:extLst>
          </p:cNvPr>
          <p:cNvSpPr txBox="1">
            <a:spLocks/>
          </p:cNvSpPr>
          <p:nvPr/>
        </p:nvSpPr>
        <p:spPr>
          <a:xfrm>
            <a:off x="612648" y="585216"/>
            <a:ext cx="10972800" cy="804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Raleway" panose="020B0003030101060003" pitchFamily="34" charset="0"/>
                <a:ea typeface="+mj-ea"/>
                <a:cs typeface="+mj-cs"/>
              </a:defRPr>
            </a:lvl1pPr>
          </a:lstStyle>
          <a:p>
            <a:r>
              <a:rPr lang="en-US" smtClean="0"/>
              <a:t>Main Benefits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FE7CC80-F042-4126-A5CF-3961E7E9F21D}"/>
              </a:ext>
            </a:extLst>
          </p:cNvPr>
          <p:cNvSpPr/>
          <p:nvPr/>
        </p:nvSpPr>
        <p:spPr>
          <a:xfrm>
            <a:off x="84512" y="5074902"/>
            <a:ext cx="12056533" cy="1691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solidFill>
                <a:schemeClr val="accent2"/>
              </a:solidFill>
            </a:endParaRPr>
          </a:p>
          <a:p>
            <a:endParaRPr lang="en-US" sz="2400" dirty="0">
              <a:solidFill>
                <a:schemeClr val="accent2"/>
              </a:solidFill>
            </a:endParaRPr>
          </a:p>
          <a:p>
            <a:r>
              <a:rPr lang="en-US" sz="2400" dirty="0">
                <a:solidFill>
                  <a:schemeClr val="accent2"/>
                </a:solidFill>
              </a:rPr>
              <a:t>Interoperability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CC00CB0-3E8F-418B-9297-8B6570B3D373}"/>
              </a:ext>
            </a:extLst>
          </p:cNvPr>
          <p:cNvSpPr/>
          <p:nvPr/>
        </p:nvSpPr>
        <p:spPr>
          <a:xfrm>
            <a:off x="84512" y="1417342"/>
            <a:ext cx="12056533" cy="1691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accent2"/>
                </a:solidFill>
              </a:rPr>
              <a:t>Portability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CA6EAD0-4B7F-4527-B9C6-C5EADFA42022}"/>
              </a:ext>
            </a:extLst>
          </p:cNvPr>
          <p:cNvGrpSpPr/>
          <p:nvPr/>
        </p:nvGrpSpPr>
        <p:grpSpPr>
          <a:xfrm>
            <a:off x="7756837" y="1768009"/>
            <a:ext cx="1677548" cy="743415"/>
            <a:chOff x="7472116" y="1879832"/>
            <a:chExt cx="1677548" cy="743415"/>
          </a:xfrm>
        </p:grpSpPr>
        <p:pic>
          <p:nvPicPr>
            <p:cNvPr id="48" name="Picture 8">
              <a:extLst>
                <a:ext uri="{FF2B5EF4-FFF2-40B4-BE49-F238E27FC236}">
                  <a16:creationId xmlns:a16="http://schemas.microsoft.com/office/drawing/2014/main" id="{EA2D59B6-6145-4EBC-8019-51C856A5C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249" y="1879832"/>
              <a:ext cx="743415" cy="743415"/>
            </a:xfrm>
            <a:prstGeom prst="rect">
              <a:avLst/>
            </a:prstGeom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2" descr="http://wonderwarenorth.com/wp-content/uploads/2014/07/ITME_HD_image.png">
              <a:extLst>
                <a:ext uri="{FF2B5EF4-FFF2-40B4-BE49-F238E27FC236}">
                  <a16:creationId xmlns:a16="http://schemas.microsoft.com/office/drawing/2014/main" id="{ABF12528-C2AB-4F50-8FB2-3763EBC2DE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2116" y="1959581"/>
              <a:ext cx="1089560" cy="588361"/>
            </a:xfrm>
            <a:prstGeom prst="rect">
              <a:avLst/>
            </a:prstGeom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0" name="Picture 14">
            <a:extLst>
              <a:ext uri="{FF2B5EF4-FFF2-40B4-BE49-F238E27FC236}">
                <a16:creationId xmlns:a16="http://schemas.microsoft.com/office/drawing/2014/main" id="{8039CB40-8F15-4761-BC83-05DB8312B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001" y="2449981"/>
            <a:ext cx="2195120" cy="60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>
            <a:extLst>
              <a:ext uri="{FF2B5EF4-FFF2-40B4-BE49-F238E27FC236}">
                <a16:creationId xmlns:a16="http://schemas.microsoft.com/office/drawing/2014/main" id="{4D78F25A-80EE-4467-8F24-9D9FC1AB9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661" y="2558035"/>
            <a:ext cx="995163" cy="42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2">
            <a:extLst>
              <a:ext uri="{FF2B5EF4-FFF2-40B4-BE49-F238E27FC236}">
                <a16:creationId xmlns:a16="http://schemas.microsoft.com/office/drawing/2014/main" id="{E245B776-527D-4AE5-9986-87C93B3D0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311" y="3558588"/>
            <a:ext cx="378801" cy="416681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4">
            <a:extLst>
              <a:ext uri="{FF2B5EF4-FFF2-40B4-BE49-F238E27FC236}">
                <a16:creationId xmlns:a16="http://schemas.microsoft.com/office/drawing/2014/main" id="{A4A9B4F7-BA5F-49CD-A4EB-BC07C687C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024" y="3547156"/>
            <a:ext cx="369365" cy="439544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5">
            <a:extLst>
              <a:ext uri="{FF2B5EF4-FFF2-40B4-BE49-F238E27FC236}">
                <a16:creationId xmlns:a16="http://schemas.microsoft.com/office/drawing/2014/main" id="{B2AA3DBB-C23F-47B9-B4BC-24B173EBE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777" y="3483586"/>
            <a:ext cx="566685" cy="566685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B2899575-751F-428C-A2F4-760935204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818" y="3570009"/>
            <a:ext cx="393839" cy="393839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0">
            <a:extLst>
              <a:ext uri="{FF2B5EF4-FFF2-40B4-BE49-F238E27FC236}">
                <a16:creationId xmlns:a16="http://schemas.microsoft.com/office/drawing/2014/main" id="{49AE6B68-3026-4A22-9227-0A3DEAA52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194" y="4197311"/>
            <a:ext cx="451449" cy="451449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21">
            <a:extLst>
              <a:ext uri="{FF2B5EF4-FFF2-40B4-BE49-F238E27FC236}">
                <a16:creationId xmlns:a16="http://schemas.microsoft.com/office/drawing/2014/main" id="{AF479AED-C9BF-4F0E-9E49-4CF4C0660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828" y="4155816"/>
            <a:ext cx="513613" cy="513613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6">
            <a:extLst>
              <a:ext uri="{FF2B5EF4-FFF2-40B4-BE49-F238E27FC236}">
                <a16:creationId xmlns:a16="http://schemas.microsoft.com/office/drawing/2014/main" id="{7AA417F6-E081-4530-B0DC-DA578A7B9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1018" y="4205215"/>
            <a:ext cx="435639" cy="435639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737C141-2B35-408E-8DE5-18D153972044}"/>
              </a:ext>
            </a:extLst>
          </p:cNvPr>
          <p:cNvPicPr>
            <a:picLocks noChangeAspect="1"/>
          </p:cNvPicPr>
          <p:nvPr/>
        </p:nvPicPr>
        <p:blipFill>
          <a:blip r:embed="rId1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99" y="5135935"/>
            <a:ext cx="1485395" cy="1485395"/>
          </a:xfrm>
          <a:prstGeom prst="rect">
            <a:avLst/>
          </a:prstGeom>
          <a:effectLst/>
        </p:spPr>
      </p:pic>
      <p:pic>
        <p:nvPicPr>
          <p:cNvPr id="60" name="Picture 2" descr="Image result for industrial robot image png">
            <a:extLst>
              <a:ext uri="{FF2B5EF4-FFF2-40B4-BE49-F238E27FC236}">
                <a16:creationId xmlns:a16="http://schemas.microsoft.com/office/drawing/2014/main" id="{ABDB44CB-4668-4465-9A50-8733C7C9C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424" y="5406321"/>
            <a:ext cx="966306" cy="966306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Image result for mqtt icon">
            <a:extLst>
              <a:ext uri="{FF2B5EF4-FFF2-40B4-BE49-F238E27FC236}">
                <a16:creationId xmlns:a16="http://schemas.microsoft.com/office/drawing/2014/main" id="{C1316C1D-175A-476D-89CE-87F7A61A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771" y="6027748"/>
            <a:ext cx="2476500" cy="647700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12F1D54-A67E-43F0-BCDD-2FE872CA99B4}"/>
              </a:ext>
            </a:extLst>
          </p:cNvPr>
          <p:cNvPicPr>
            <a:picLocks noChangeAspect="1"/>
          </p:cNvPicPr>
          <p:nvPr/>
        </p:nvPicPr>
        <p:blipFill>
          <a:blip r:embed="rId19">
            <a:grayscl/>
          </a:blip>
          <a:stretch>
            <a:fillRect/>
          </a:stretch>
        </p:blipFill>
        <p:spPr>
          <a:xfrm>
            <a:off x="5700600" y="5477679"/>
            <a:ext cx="728265" cy="873919"/>
          </a:xfrm>
          <a:prstGeom prst="rect">
            <a:avLst/>
          </a:prstGeom>
          <a:effectLst/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4598AB3D-693D-4190-8DE0-326368CB78C7}"/>
              </a:ext>
            </a:extLst>
          </p:cNvPr>
          <p:cNvSpPr txBox="1"/>
          <p:nvPr/>
        </p:nvSpPr>
        <p:spPr>
          <a:xfrm>
            <a:off x="6250224" y="697122"/>
            <a:ext cx="1776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Productivity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DA04C90-C1B7-4774-96EC-63E3B1CE97D2}"/>
              </a:ext>
            </a:extLst>
          </p:cNvPr>
          <p:cNvSpPr txBox="1"/>
          <p:nvPr/>
        </p:nvSpPr>
        <p:spPr>
          <a:xfrm>
            <a:off x="8641088" y="693339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Reliability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B68CB43-0CA3-4F62-BCAC-FF05B6CBCB2F}"/>
              </a:ext>
            </a:extLst>
          </p:cNvPr>
          <p:cNvSpPr txBox="1"/>
          <p:nvPr/>
        </p:nvSpPr>
        <p:spPr>
          <a:xfrm>
            <a:off x="10750577" y="685830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Security</a:t>
            </a:r>
          </a:p>
        </p:txBody>
      </p:sp>
      <p:pic>
        <p:nvPicPr>
          <p:cNvPr id="66" name="Picture 3">
            <a:extLst>
              <a:ext uri="{FF2B5EF4-FFF2-40B4-BE49-F238E27FC236}">
                <a16:creationId xmlns:a16="http://schemas.microsoft.com/office/drawing/2014/main" id="{E7FF37DE-8DD9-4600-9A5D-44794FA38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160" y="1702773"/>
            <a:ext cx="1625347" cy="766543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2C4A87B-8202-4BF2-94C6-D392DDA54D44}"/>
              </a:ext>
            </a:extLst>
          </p:cNvPr>
          <p:cNvPicPr>
            <a:picLocks noChangeAspect="1"/>
          </p:cNvPicPr>
          <p:nvPr/>
        </p:nvPicPr>
        <p:blipFill>
          <a:blip r:embed="rId21">
            <a:grayscl/>
          </a:blip>
          <a:stretch>
            <a:fillRect/>
          </a:stretch>
        </p:blipFill>
        <p:spPr>
          <a:xfrm>
            <a:off x="4843923" y="2609037"/>
            <a:ext cx="2075028" cy="356942"/>
          </a:xfrm>
          <a:prstGeom prst="rect">
            <a:avLst/>
          </a:prstGeom>
        </p:spPr>
      </p:pic>
      <p:sp>
        <p:nvSpPr>
          <p:cNvPr id="68" name="Freeform 64">
            <a:extLst>
              <a:ext uri="{FF2B5EF4-FFF2-40B4-BE49-F238E27FC236}">
                <a16:creationId xmlns:a16="http://schemas.microsoft.com/office/drawing/2014/main" id="{C45C7726-AF76-4C04-B6EF-109D7CFE679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8385" y="708973"/>
            <a:ext cx="398462" cy="400050"/>
          </a:xfrm>
          <a:custGeom>
            <a:avLst/>
            <a:gdLst>
              <a:gd name="T0" fmla="*/ 156 w 256"/>
              <a:gd name="T1" fmla="*/ 224 h 256"/>
              <a:gd name="T2" fmla="*/ 152 w 256"/>
              <a:gd name="T3" fmla="*/ 232 h 256"/>
              <a:gd name="T4" fmla="*/ 104 w 256"/>
              <a:gd name="T5" fmla="*/ 228 h 256"/>
              <a:gd name="T6" fmla="*/ 4 w 256"/>
              <a:gd name="T7" fmla="*/ 224 h 256"/>
              <a:gd name="T8" fmla="*/ 28 w 256"/>
              <a:gd name="T9" fmla="*/ 256 h 256"/>
              <a:gd name="T10" fmla="*/ 256 w 256"/>
              <a:gd name="T11" fmla="*/ 228 h 256"/>
              <a:gd name="T12" fmla="*/ 228 w 256"/>
              <a:gd name="T13" fmla="*/ 248 h 256"/>
              <a:gd name="T14" fmla="*/ 8 w 256"/>
              <a:gd name="T15" fmla="*/ 232 h 256"/>
              <a:gd name="T16" fmla="*/ 96 w 256"/>
              <a:gd name="T17" fmla="*/ 236 h 256"/>
              <a:gd name="T18" fmla="*/ 156 w 256"/>
              <a:gd name="T19" fmla="*/ 240 h 256"/>
              <a:gd name="T20" fmla="*/ 160 w 256"/>
              <a:gd name="T21" fmla="*/ 232 h 256"/>
              <a:gd name="T22" fmla="*/ 228 w 256"/>
              <a:gd name="T23" fmla="*/ 248 h 256"/>
              <a:gd name="T24" fmla="*/ 232 w 256"/>
              <a:gd name="T25" fmla="*/ 216 h 256"/>
              <a:gd name="T26" fmla="*/ 240 w 256"/>
              <a:gd name="T27" fmla="*/ 100 h 256"/>
              <a:gd name="T28" fmla="*/ 220 w 256"/>
              <a:gd name="T29" fmla="*/ 88 h 256"/>
              <a:gd name="T30" fmla="*/ 24 w 256"/>
              <a:gd name="T31" fmla="*/ 100 h 256"/>
              <a:gd name="T32" fmla="*/ 36 w 256"/>
              <a:gd name="T33" fmla="*/ 80 h 256"/>
              <a:gd name="T34" fmla="*/ 16 w 256"/>
              <a:gd name="T35" fmla="*/ 216 h 256"/>
              <a:gd name="T36" fmla="*/ 24 w 256"/>
              <a:gd name="T37" fmla="*/ 100 h 256"/>
              <a:gd name="T38" fmla="*/ 132 w 256"/>
              <a:gd name="T39" fmla="*/ 108 h 256"/>
              <a:gd name="T40" fmla="*/ 132 w 256"/>
              <a:gd name="T41" fmla="*/ 116 h 256"/>
              <a:gd name="T42" fmla="*/ 184 w 256"/>
              <a:gd name="T43" fmla="*/ 112 h 256"/>
              <a:gd name="T44" fmla="*/ 52 w 256"/>
              <a:gd name="T45" fmla="*/ 12 h 256"/>
              <a:gd name="T46" fmla="*/ 200 w 256"/>
              <a:gd name="T47" fmla="*/ 8 h 256"/>
              <a:gd name="T48" fmla="*/ 204 w 256"/>
              <a:gd name="T49" fmla="*/ 204 h 256"/>
              <a:gd name="T50" fmla="*/ 212 w 256"/>
              <a:gd name="T51" fmla="*/ 12 h 256"/>
              <a:gd name="T52" fmla="*/ 56 w 256"/>
              <a:gd name="T53" fmla="*/ 0 h 256"/>
              <a:gd name="T54" fmla="*/ 44 w 256"/>
              <a:gd name="T55" fmla="*/ 204 h 256"/>
              <a:gd name="T56" fmla="*/ 52 w 256"/>
              <a:gd name="T57" fmla="*/ 12 h 256"/>
              <a:gd name="T58" fmla="*/ 108 w 256"/>
              <a:gd name="T59" fmla="*/ 36 h 256"/>
              <a:gd name="T60" fmla="*/ 76 w 256"/>
              <a:gd name="T61" fmla="*/ 40 h 256"/>
              <a:gd name="T62" fmla="*/ 80 w 256"/>
              <a:gd name="T63" fmla="*/ 72 h 256"/>
              <a:gd name="T64" fmla="*/ 112 w 256"/>
              <a:gd name="T65" fmla="*/ 68 h 256"/>
              <a:gd name="T66" fmla="*/ 104 w 256"/>
              <a:gd name="T67" fmla="*/ 64 h 256"/>
              <a:gd name="T68" fmla="*/ 84 w 256"/>
              <a:gd name="T69" fmla="*/ 44 h 256"/>
              <a:gd name="T70" fmla="*/ 104 w 256"/>
              <a:gd name="T71" fmla="*/ 64 h 256"/>
              <a:gd name="T72" fmla="*/ 80 w 256"/>
              <a:gd name="T73" fmla="*/ 188 h 256"/>
              <a:gd name="T74" fmla="*/ 112 w 256"/>
              <a:gd name="T75" fmla="*/ 184 h 256"/>
              <a:gd name="T76" fmla="*/ 108 w 256"/>
              <a:gd name="T77" fmla="*/ 152 h 256"/>
              <a:gd name="T78" fmla="*/ 76 w 256"/>
              <a:gd name="T79" fmla="*/ 156 h 256"/>
              <a:gd name="T80" fmla="*/ 84 w 256"/>
              <a:gd name="T81" fmla="*/ 160 h 256"/>
              <a:gd name="T82" fmla="*/ 104 w 256"/>
              <a:gd name="T83" fmla="*/ 180 h 256"/>
              <a:gd name="T84" fmla="*/ 84 w 256"/>
              <a:gd name="T85" fmla="*/ 160 h 256"/>
              <a:gd name="T86" fmla="*/ 92 w 256"/>
              <a:gd name="T87" fmla="*/ 124 h 256"/>
              <a:gd name="T88" fmla="*/ 95 w 256"/>
              <a:gd name="T89" fmla="*/ 122 h 256"/>
              <a:gd name="T90" fmla="*/ 110 w 256"/>
              <a:gd name="T91" fmla="*/ 93 h 256"/>
              <a:gd name="T92" fmla="*/ 91 w 256"/>
              <a:gd name="T93" fmla="*/ 114 h 256"/>
              <a:gd name="T94" fmla="*/ 77 w 256"/>
              <a:gd name="T95" fmla="*/ 105 h 256"/>
              <a:gd name="T96" fmla="*/ 89 w 256"/>
              <a:gd name="T97" fmla="*/ 123 h 256"/>
              <a:gd name="T98" fmla="*/ 132 w 256"/>
              <a:gd name="T99" fmla="*/ 164 h 256"/>
              <a:gd name="T100" fmla="*/ 132 w 256"/>
              <a:gd name="T101" fmla="*/ 172 h 256"/>
              <a:gd name="T102" fmla="*/ 184 w 256"/>
              <a:gd name="T103" fmla="*/ 168 h 256"/>
              <a:gd name="T104" fmla="*/ 180 w 256"/>
              <a:gd name="T105" fmla="*/ 52 h 256"/>
              <a:gd name="T106" fmla="*/ 128 w 256"/>
              <a:gd name="T107" fmla="*/ 56 h 256"/>
              <a:gd name="T108" fmla="*/ 180 w 256"/>
              <a:gd name="T109" fmla="*/ 60 h 256"/>
              <a:gd name="T110" fmla="*/ 180 w 256"/>
              <a:gd name="T111" fmla="*/ 52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56" h="256">
                <a:moveTo>
                  <a:pt x="252" y="224"/>
                </a:moveTo>
                <a:cubicBezTo>
                  <a:pt x="156" y="224"/>
                  <a:pt x="156" y="224"/>
                  <a:pt x="156" y="224"/>
                </a:cubicBezTo>
                <a:cubicBezTo>
                  <a:pt x="154" y="224"/>
                  <a:pt x="152" y="226"/>
                  <a:pt x="152" y="228"/>
                </a:cubicBezTo>
                <a:cubicBezTo>
                  <a:pt x="152" y="232"/>
                  <a:pt x="152" y="232"/>
                  <a:pt x="152" y="232"/>
                </a:cubicBezTo>
                <a:cubicBezTo>
                  <a:pt x="104" y="232"/>
                  <a:pt x="104" y="232"/>
                  <a:pt x="104" y="232"/>
                </a:cubicBezTo>
                <a:cubicBezTo>
                  <a:pt x="104" y="228"/>
                  <a:pt x="104" y="228"/>
                  <a:pt x="104" y="228"/>
                </a:cubicBezTo>
                <a:cubicBezTo>
                  <a:pt x="104" y="226"/>
                  <a:pt x="102" y="224"/>
                  <a:pt x="100" y="224"/>
                </a:cubicBezTo>
                <a:cubicBezTo>
                  <a:pt x="4" y="224"/>
                  <a:pt x="4" y="224"/>
                  <a:pt x="4" y="224"/>
                </a:cubicBezTo>
                <a:cubicBezTo>
                  <a:pt x="2" y="224"/>
                  <a:pt x="0" y="226"/>
                  <a:pt x="0" y="228"/>
                </a:cubicBezTo>
                <a:cubicBezTo>
                  <a:pt x="0" y="243"/>
                  <a:pt x="13" y="256"/>
                  <a:pt x="28" y="256"/>
                </a:cubicBezTo>
                <a:cubicBezTo>
                  <a:pt x="228" y="256"/>
                  <a:pt x="228" y="256"/>
                  <a:pt x="228" y="256"/>
                </a:cubicBezTo>
                <a:cubicBezTo>
                  <a:pt x="243" y="256"/>
                  <a:pt x="256" y="243"/>
                  <a:pt x="256" y="228"/>
                </a:cubicBezTo>
                <a:cubicBezTo>
                  <a:pt x="256" y="226"/>
                  <a:pt x="254" y="224"/>
                  <a:pt x="252" y="224"/>
                </a:cubicBezTo>
                <a:close/>
                <a:moveTo>
                  <a:pt x="228" y="248"/>
                </a:moveTo>
                <a:cubicBezTo>
                  <a:pt x="28" y="248"/>
                  <a:pt x="28" y="248"/>
                  <a:pt x="28" y="248"/>
                </a:cubicBezTo>
                <a:cubicBezTo>
                  <a:pt x="18" y="248"/>
                  <a:pt x="10" y="241"/>
                  <a:pt x="8" y="232"/>
                </a:cubicBezTo>
                <a:cubicBezTo>
                  <a:pt x="96" y="232"/>
                  <a:pt x="96" y="232"/>
                  <a:pt x="96" y="232"/>
                </a:cubicBezTo>
                <a:cubicBezTo>
                  <a:pt x="96" y="236"/>
                  <a:pt x="96" y="236"/>
                  <a:pt x="96" y="236"/>
                </a:cubicBezTo>
                <a:cubicBezTo>
                  <a:pt x="96" y="238"/>
                  <a:pt x="98" y="240"/>
                  <a:pt x="100" y="240"/>
                </a:cubicBezTo>
                <a:cubicBezTo>
                  <a:pt x="156" y="240"/>
                  <a:pt x="156" y="240"/>
                  <a:pt x="156" y="240"/>
                </a:cubicBezTo>
                <a:cubicBezTo>
                  <a:pt x="158" y="240"/>
                  <a:pt x="160" y="238"/>
                  <a:pt x="160" y="236"/>
                </a:cubicBezTo>
                <a:cubicBezTo>
                  <a:pt x="160" y="232"/>
                  <a:pt x="160" y="232"/>
                  <a:pt x="160" y="232"/>
                </a:cubicBezTo>
                <a:cubicBezTo>
                  <a:pt x="248" y="232"/>
                  <a:pt x="248" y="232"/>
                  <a:pt x="248" y="232"/>
                </a:cubicBezTo>
                <a:cubicBezTo>
                  <a:pt x="246" y="241"/>
                  <a:pt x="238" y="248"/>
                  <a:pt x="228" y="248"/>
                </a:cubicBezTo>
                <a:close/>
                <a:moveTo>
                  <a:pt x="232" y="100"/>
                </a:moveTo>
                <a:cubicBezTo>
                  <a:pt x="232" y="216"/>
                  <a:pt x="232" y="216"/>
                  <a:pt x="232" y="216"/>
                </a:cubicBezTo>
                <a:cubicBezTo>
                  <a:pt x="240" y="216"/>
                  <a:pt x="240" y="216"/>
                  <a:pt x="240" y="216"/>
                </a:cubicBezTo>
                <a:cubicBezTo>
                  <a:pt x="240" y="100"/>
                  <a:pt x="240" y="100"/>
                  <a:pt x="240" y="100"/>
                </a:cubicBezTo>
                <a:cubicBezTo>
                  <a:pt x="240" y="89"/>
                  <a:pt x="231" y="80"/>
                  <a:pt x="220" y="80"/>
                </a:cubicBezTo>
                <a:cubicBezTo>
                  <a:pt x="220" y="88"/>
                  <a:pt x="220" y="88"/>
                  <a:pt x="220" y="88"/>
                </a:cubicBezTo>
                <a:cubicBezTo>
                  <a:pt x="227" y="88"/>
                  <a:pt x="232" y="93"/>
                  <a:pt x="232" y="100"/>
                </a:cubicBezTo>
                <a:close/>
                <a:moveTo>
                  <a:pt x="24" y="100"/>
                </a:moveTo>
                <a:cubicBezTo>
                  <a:pt x="24" y="93"/>
                  <a:pt x="29" y="88"/>
                  <a:pt x="36" y="88"/>
                </a:cubicBezTo>
                <a:cubicBezTo>
                  <a:pt x="36" y="80"/>
                  <a:pt x="36" y="80"/>
                  <a:pt x="36" y="80"/>
                </a:cubicBezTo>
                <a:cubicBezTo>
                  <a:pt x="25" y="80"/>
                  <a:pt x="16" y="89"/>
                  <a:pt x="16" y="100"/>
                </a:cubicBezTo>
                <a:cubicBezTo>
                  <a:pt x="16" y="216"/>
                  <a:pt x="16" y="216"/>
                  <a:pt x="16" y="216"/>
                </a:cubicBezTo>
                <a:cubicBezTo>
                  <a:pt x="24" y="216"/>
                  <a:pt x="24" y="216"/>
                  <a:pt x="24" y="216"/>
                </a:cubicBezTo>
                <a:lnTo>
                  <a:pt x="24" y="100"/>
                </a:lnTo>
                <a:close/>
                <a:moveTo>
                  <a:pt x="180" y="108"/>
                </a:moveTo>
                <a:cubicBezTo>
                  <a:pt x="132" y="108"/>
                  <a:pt x="132" y="108"/>
                  <a:pt x="132" y="108"/>
                </a:cubicBezTo>
                <a:cubicBezTo>
                  <a:pt x="130" y="108"/>
                  <a:pt x="128" y="110"/>
                  <a:pt x="128" y="112"/>
                </a:cubicBezTo>
                <a:cubicBezTo>
                  <a:pt x="128" y="114"/>
                  <a:pt x="130" y="116"/>
                  <a:pt x="132" y="116"/>
                </a:cubicBezTo>
                <a:cubicBezTo>
                  <a:pt x="180" y="116"/>
                  <a:pt x="180" y="116"/>
                  <a:pt x="180" y="116"/>
                </a:cubicBezTo>
                <a:cubicBezTo>
                  <a:pt x="182" y="116"/>
                  <a:pt x="184" y="114"/>
                  <a:pt x="184" y="112"/>
                </a:cubicBezTo>
                <a:cubicBezTo>
                  <a:pt x="184" y="110"/>
                  <a:pt x="182" y="108"/>
                  <a:pt x="180" y="108"/>
                </a:cubicBezTo>
                <a:close/>
                <a:moveTo>
                  <a:pt x="52" y="12"/>
                </a:moveTo>
                <a:cubicBezTo>
                  <a:pt x="52" y="10"/>
                  <a:pt x="54" y="8"/>
                  <a:pt x="56" y="8"/>
                </a:cubicBezTo>
                <a:cubicBezTo>
                  <a:pt x="200" y="8"/>
                  <a:pt x="200" y="8"/>
                  <a:pt x="200" y="8"/>
                </a:cubicBezTo>
                <a:cubicBezTo>
                  <a:pt x="202" y="8"/>
                  <a:pt x="204" y="10"/>
                  <a:pt x="204" y="12"/>
                </a:cubicBezTo>
                <a:cubicBezTo>
                  <a:pt x="204" y="204"/>
                  <a:pt x="204" y="204"/>
                  <a:pt x="204" y="204"/>
                </a:cubicBezTo>
                <a:cubicBezTo>
                  <a:pt x="212" y="204"/>
                  <a:pt x="212" y="204"/>
                  <a:pt x="212" y="204"/>
                </a:cubicBezTo>
                <a:cubicBezTo>
                  <a:pt x="212" y="12"/>
                  <a:pt x="212" y="12"/>
                  <a:pt x="212" y="12"/>
                </a:cubicBezTo>
                <a:cubicBezTo>
                  <a:pt x="212" y="5"/>
                  <a:pt x="207" y="0"/>
                  <a:pt x="200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49" y="0"/>
                  <a:pt x="44" y="5"/>
                  <a:pt x="44" y="12"/>
                </a:cubicBezTo>
                <a:cubicBezTo>
                  <a:pt x="44" y="204"/>
                  <a:pt x="44" y="204"/>
                  <a:pt x="44" y="204"/>
                </a:cubicBezTo>
                <a:cubicBezTo>
                  <a:pt x="52" y="204"/>
                  <a:pt x="52" y="204"/>
                  <a:pt x="52" y="204"/>
                </a:cubicBezTo>
                <a:lnTo>
                  <a:pt x="52" y="12"/>
                </a:lnTo>
                <a:close/>
                <a:moveTo>
                  <a:pt x="112" y="40"/>
                </a:moveTo>
                <a:cubicBezTo>
                  <a:pt x="112" y="38"/>
                  <a:pt x="110" y="36"/>
                  <a:pt x="108" y="36"/>
                </a:cubicBezTo>
                <a:cubicBezTo>
                  <a:pt x="80" y="36"/>
                  <a:pt x="80" y="36"/>
                  <a:pt x="80" y="36"/>
                </a:cubicBezTo>
                <a:cubicBezTo>
                  <a:pt x="78" y="36"/>
                  <a:pt x="76" y="38"/>
                  <a:pt x="76" y="40"/>
                </a:cubicBezTo>
                <a:cubicBezTo>
                  <a:pt x="76" y="68"/>
                  <a:pt x="76" y="68"/>
                  <a:pt x="76" y="68"/>
                </a:cubicBezTo>
                <a:cubicBezTo>
                  <a:pt x="76" y="70"/>
                  <a:pt x="78" y="72"/>
                  <a:pt x="80" y="72"/>
                </a:cubicBezTo>
                <a:cubicBezTo>
                  <a:pt x="108" y="72"/>
                  <a:pt x="108" y="72"/>
                  <a:pt x="108" y="72"/>
                </a:cubicBezTo>
                <a:cubicBezTo>
                  <a:pt x="110" y="72"/>
                  <a:pt x="112" y="70"/>
                  <a:pt x="112" y="68"/>
                </a:cubicBezTo>
                <a:lnTo>
                  <a:pt x="112" y="40"/>
                </a:lnTo>
                <a:close/>
                <a:moveTo>
                  <a:pt x="104" y="64"/>
                </a:moveTo>
                <a:cubicBezTo>
                  <a:pt x="84" y="64"/>
                  <a:pt x="84" y="64"/>
                  <a:pt x="84" y="64"/>
                </a:cubicBezTo>
                <a:cubicBezTo>
                  <a:pt x="84" y="44"/>
                  <a:pt x="84" y="44"/>
                  <a:pt x="84" y="44"/>
                </a:cubicBezTo>
                <a:cubicBezTo>
                  <a:pt x="104" y="44"/>
                  <a:pt x="104" y="44"/>
                  <a:pt x="104" y="44"/>
                </a:cubicBezTo>
                <a:lnTo>
                  <a:pt x="104" y="64"/>
                </a:lnTo>
                <a:close/>
                <a:moveTo>
                  <a:pt x="76" y="184"/>
                </a:moveTo>
                <a:cubicBezTo>
                  <a:pt x="76" y="186"/>
                  <a:pt x="78" y="188"/>
                  <a:pt x="80" y="188"/>
                </a:cubicBezTo>
                <a:cubicBezTo>
                  <a:pt x="108" y="188"/>
                  <a:pt x="108" y="188"/>
                  <a:pt x="108" y="188"/>
                </a:cubicBezTo>
                <a:cubicBezTo>
                  <a:pt x="110" y="188"/>
                  <a:pt x="112" y="186"/>
                  <a:pt x="112" y="184"/>
                </a:cubicBezTo>
                <a:cubicBezTo>
                  <a:pt x="112" y="156"/>
                  <a:pt x="112" y="156"/>
                  <a:pt x="112" y="156"/>
                </a:cubicBezTo>
                <a:cubicBezTo>
                  <a:pt x="112" y="154"/>
                  <a:pt x="110" y="152"/>
                  <a:pt x="108" y="152"/>
                </a:cubicBezTo>
                <a:cubicBezTo>
                  <a:pt x="80" y="152"/>
                  <a:pt x="80" y="152"/>
                  <a:pt x="80" y="152"/>
                </a:cubicBezTo>
                <a:cubicBezTo>
                  <a:pt x="78" y="152"/>
                  <a:pt x="76" y="154"/>
                  <a:pt x="76" y="156"/>
                </a:cubicBezTo>
                <a:lnTo>
                  <a:pt x="76" y="184"/>
                </a:lnTo>
                <a:close/>
                <a:moveTo>
                  <a:pt x="84" y="160"/>
                </a:moveTo>
                <a:cubicBezTo>
                  <a:pt x="104" y="160"/>
                  <a:pt x="104" y="160"/>
                  <a:pt x="104" y="160"/>
                </a:cubicBezTo>
                <a:cubicBezTo>
                  <a:pt x="104" y="180"/>
                  <a:pt x="104" y="180"/>
                  <a:pt x="104" y="180"/>
                </a:cubicBezTo>
                <a:cubicBezTo>
                  <a:pt x="84" y="180"/>
                  <a:pt x="84" y="180"/>
                  <a:pt x="84" y="180"/>
                </a:cubicBezTo>
                <a:lnTo>
                  <a:pt x="84" y="160"/>
                </a:lnTo>
                <a:close/>
                <a:moveTo>
                  <a:pt x="89" y="123"/>
                </a:moveTo>
                <a:cubicBezTo>
                  <a:pt x="90" y="124"/>
                  <a:pt x="91" y="124"/>
                  <a:pt x="92" y="124"/>
                </a:cubicBezTo>
                <a:cubicBezTo>
                  <a:pt x="92" y="124"/>
                  <a:pt x="92" y="124"/>
                  <a:pt x="92" y="124"/>
                </a:cubicBezTo>
                <a:cubicBezTo>
                  <a:pt x="94" y="124"/>
                  <a:pt x="95" y="123"/>
                  <a:pt x="95" y="122"/>
                </a:cubicBezTo>
                <a:cubicBezTo>
                  <a:pt x="111" y="98"/>
                  <a:pt x="111" y="98"/>
                  <a:pt x="111" y="98"/>
                </a:cubicBezTo>
                <a:cubicBezTo>
                  <a:pt x="113" y="96"/>
                  <a:pt x="112" y="94"/>
                  <a:pt x="110" y="93"/>
                </a:cubicBezTo>
                <a:cubicBezTo>
                  <a:pt x="108" y="91"/>
                  <a:pt x="106" y="92"/>
                  <a:pt x="105" y="94"/>
                </a:cubicBezTo>
                <a:cubicBezTo>
                  <a:pt x="91" y="114"/>
                  <a:pt x="91" y="114"/>
                  <a:pt x="91" y="114"/>
                </a:cubicBezTo>
                <a:cubicBezTo>
                  <a:pt x="83" y="105"/>
                  <a:pt x="83" y="105"/>
                  <a:pt x="83" y="105"/>
                </a:cubicBezTo>
                <a:cubicBezTo>
                  <a:pt x="81" y="104"/>
                  <a:pt x="79" y="104"/>
                  <a:pt x="77" y="105"/>
                </a:cubicBezTo>
                <a:cubicBezTo>
                  <a:pt x="76" y="107"/>
                  <a:pt x="76" y="109"/>
                  <a:pt x="77" y="111"/>
                </a:cubicBezTo>
                <a:lnTo>
                  <a:pt x="89" y="123"/>
                </a:lnTo>
                <a:close/>
                <a:moveTo>
                  <a:pt x="180" y="164"/>
                </a:moveTo>
                <a:cubicBezTo>
                  <a:pt x="132" y="164"/>
                  <a:pt x="132" y="164"/>
                  <a:pt x="132" y="164"/>
                </a:cubicBezTo>
                <a:cubicBezTo>
                  <a:pt x="130" y="164"/>
                  <a:pt x="128" y="166"/>
                  <a:pt x="128" y="168"/>
                </a:cubicBezTo>
                <a:cubicBezTo>
                  <a:pt x="128" y="170"/>
                  <a:pt x="130" y="172"/>
                  <a:pt x="132" y="172"/>
                </a:cubicBezTo>
                <a:cubicBezTo>
                  <a:pt x="180" y="172"/>
                  <a:pt x="180" y="172"/>
                  <a:pt x="180" y="172"/>
                </a:cubicBezTo>
                <a:cubicBezTo>
                  <a:pt x="182" y="172"/>
                  <a:pt x="184" y="170"/>
                  <a:pt x="184" y="168"/>
                </a:cubicBezTo>
                <a:cubicBezTo>
                  <a:pt x="184" y="166"/>
                  <a:pt x="182" y="164"/>
                  <a:pt x="180" y="164"/>
                </a:cubicBezTo>
                <a:close/>
                <a:moveTo>
                  <a:pt x="180" y="52"/>
                </a:moveTo>
                <a:cubicBezTo>
                  <a:pt x="132" y="52"/>
                  <a:pt x="132" y="52"/>
                  <a:pt x="132" y="52"/>
                </a:cubicBezTo>
                <a:cubicBezTo>
                  <a:pt x="130" y="52"/>
                  <a:pt x="128" y="54"/>
                  <a:pt x="128" y="56"/>
                </a:cubicBezTo>
                <a:cubicBezTo>
                  <a:pt x="128" y="58"/>
                  <a:pt x="130" y="60"/>
                  <a:pt x="132" y="60"/>
                </a:cubicBezTo>
                <a:cubicBezTo>
                  <a:pt x="180" y="60"/>
                  <a:pt x="180" y="60"/>
                  <a:pt x="180" y="60"/>
                </a:cubicBezTo>
                <a:cubicBezTo>
                  <a:pt x="182" y="60"/>
                  <a:pt x="184" y="58"/>
                  <a:pt x="184" y="56"/>
                </a:cubicBezTo>
                <a:cubicBezTo>
                  <a:pt x="184" y="54"/>
                  <a:pt x="182" y="52"/>
                  <a:pt x="180" y="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Freeform 265">
            <a:extLst>
              <a:ext uri="{FF2B5EF4-FFF2-40B4-BE49-F238E27FC236}">
                <a16:creationId xmlns:a16="http://schemas.microsoft.com/office/drawing/2014/main" id="{5E159DE5-EA72-4DB5-B7F9-509683872D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415302" y="732866"/>
            <a:ext cx="400050" cy="400050"/>
          </a:xfrm>
          <a:custGeom>
            <a:avLst/>
            <a:gdLst>
              <a:gd name="T0" fmla="*/ 20 w 256"/>
              <a:gd name="T1" fmla="*/ 0 h 256"/>
              <a:gd name="T2" fmla="*/ 0 w 256"/>
              <a:gd name="T3" fmla="*/ 192 h 256"/>
              <a:gd name="T4" fmla="*/ 52 w 256"/>
              <a:gd name="T5" fmla="*/ 212 h 256"/>
              <a:gd name="T6" fmla="*/ 20 w 256"/>
              <a:gd name="T7" fmla="*/ 204 h 256"/>
              <a:gd name="T8" fmla="*/ 8 w 256"/>
              <a:gd name="T9" fmla="*/ 56 h 256"/>
              <a:gd name="T10" fmla="*/ 248 w 256"/>
              <a:gd name="T11" fmla="*/ 192 h 256"/>
              <a:gd name="T12" fmla="*/ 204 w 256"/>
              <a:gd name="T13" fmla="*/ 204 h 256"/>
              <a:gd name="T14" fmla="*/ 236 w 256"/>
              <a:gd name="T15" fmla="*/ 212 h 256"/>
              <a:gd name="T16" fmla="*/ 256 w 256"/>
              <a:gd name="T17" fmla="*/ 20 h 256"/>
              <a:gd name="T18" fmla="*/ 248 w 256"/>
              <a:gd name="T19" fmla="*/ 48 h 256"/>
              <a:gd name="T20" fmla="*/ 8 w 256"/>
              <a:gd name="T21" fmla="*/ 20 h 256"/>
              <a:gd name="T22" fmla="*/ 236 w 256"/>
              <a:gd name="T23" fmla="*/ 8 h 256"/>
              <a:gd name="T24" fmla="*/ 248 w 256"/>
              <a:gd name="T25" fmla="*/ 48 h 256"/>
              <a:gd name="T26" fmla="*/ 24 w 256"/>
              <a:gd name="T27" fmla="*/ 28 h 256"/>
              <a:gd name="T28" fmla="*/ 40 w 256"/>
              <a:gd name="T29" fmla="*/ 28 h 256"/>
              <a:gd name="T30" fmla="*/ 60 w 256"/>
              <a:gd name="T31" fmla="*/ 20 h 256"/>
              <a:gd name="T32" fmla="*/ 60 w 256"/>
              <a:gd name="T33" fmla="*/ 36 h 256"/>
              <a:gd name="T34" fmla="*/ 60 w 256"/>
              <a:gd name="T35" fmla="*/ 20 h 256"/>
              <a:gd name="T36" fmla="*/ 80 w 256"/>
              <a:gd name="T37" fmla="*/ 28 h 256"/>
              <a:gd name="T38" fmla="*/ 96 w 256"/>
              <a:gd name="T39" fmla="*/ 28 h 256"/>
              <a:gd name="T40" fmla="*/ 188 w 256"/>
              <a:gd name="T41" fmla="*/ 136 h 256"/>
              <a:gd name="T42" fmla="*/ 172 w 256"/>
              <a:gd name="T43" fmla="*/ 116 h 256"/>
              <a:gd name="T44" fmla="*/ 84 w 256"/>
              <a:gd name="T45" fmla="*/ 116 h 256"/>
              <a:gd name="T46" fmla="*/ 68 w 256"/>
              <a:gd name="T47" fmla="*/ 136 h 256"/>
              <a:gd name="T48" fmla="*/ 64 w 256"/>
              <a:gd name="T49" fmla="*/ 236 h 256"/>
              <a:gd name="T50" fmla="*/ 172 w 256"/>
              <a:gd name="T51" fmla="*/ 256 h 256"/>
              <a:gd name="T52" fmla="*/ 192 w 256"/>
              <a:gd name="T53" fmla="*/ 140 h 256"/>
              <a:gd name="T54" fmla="*/ 92 w 256"/>
              <a:gd name="T55" fmla="*/ 116 h 256"/>
              <a:gd name="T56" fmla="*/ 164 w 256"/>
              <a:gd name="T57" fmla="*/ 116 h 256"/>
              <a:gd name="T58" fmla="*/ 92 w 256"/>
              <a:gd name="T59" fmla="*/ 136 h 256"/>
              <a:gd name="T60" fmla="*/ 184 w 256"/>
              <a:gd name="T61" fmla="*/ 236 h 256"/>
              <a:gd name="T62" fmla="*/ 84 w 256"/>
              <a:gd name="T63" fmla="*/ 248 h 256"/>
              <a:gd name="T64" fmla="*/ 72 w 256"/>
              <a:gd name="T65" fmla="*/ 144 h 256"/>
              <a:gd name="T66" fmla="*/ 184 w 256"/>
              <a:gd name="T67" fmla="*/ 236 h 256"/>
              <a:gd name="T68" fmla="*/ 116 w 256"/>
              <a:gd name="T69" fmla="*/ 216 h 256"/>
              <a:gd name="T70" fmla="*/ 140 w 256"/>
              <a:gd name="T71" fmla="*/ 216 h 256"/>
              <a:gd name="T72" fmla="*/ 148 w 256"/>
              <a:gd name="T73" fmla="*/ 184 h 256"/>
              <a:gd name="T74" fmla="*/ 108 w 256"/>
              <a:gd name="T75" fmla="*/ 184 h 256"/>
              <a:gd name="T76" fmla="*/ 128 w 256"/>
              <a:gd name="T77" fmla="*/ 172 h 256"/>
              <a:gd name="T78" fmla="*/ 134 w 256"/>
              <a:gd name="T79" fmla="*/ 194 h 256"/>
              <a:gd name="T80" fmla="*/ 132 w 256"/>
              <a:gd name="T81" fmla="*/ 216 h 256"/>
              <a:gd name="T82" fmla="*/ 124 w 256"/>
              <a:gd name="T83" fmla="*/ 216 h 256"/>
              <a:gd name="T84" fmla="*/ 122 w 256"/>
              <a:gd name="T85" fmla="*/ 194 h 256"/>
              <a:gd name="T86" fmla="*/ 128 w 256"/>
              <a:gd name="T87" fmla="*/ 172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56" h="256">
                <a:moveTo>
                  <a:pt x="236" y="0"/>
                </a:moveTo>
                <a:cubicBezTo>
                  <a:pt x="20" y="0"/>
                  <a:pt x="20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192"/>
                  <a:pt x="0" y="192"/>
                  <a:pt x="0" y="192"/>
                </a:cubicBezTo>
                <a:cubicBezTo>
                  <a:pt x="0" y="203"/>
                  <a:pt x="9" y="212"/>
                  <a:pt x="20" y="212"/>
                </a:cubicBezTo>
                <a:cubicBezTo>
                  <a:pt x="52" y="212"/>
                  <a:pt x="52" y="212"/>
                  <a:pt x="52" y="212"/>
                </a:cubicBezTo>
                <a:cubicBezTo>
                  <a:pt x="52" y="204"/>
                  <a:pt x="52" y="204"/>
                  <a:pt x="52" y="204"/>
                </a:cubicBezTo>
                <a:cubicBezTo>
                  <a:pt x="20" y="204"/>
                  <a:pt x="20" y="204"/>
                  <a:pt x="20" y="204"/>
                </a:cubicBezTo>
                <a:cubicBezTo>
                  <a:pt x="13" y="204"/>
                  <a:pt x="8" y="199"/>
                  <a:pt x="8" y="192"/>
                </a:cubicBezTo>
                <a:cubicBezTo>
                  <a:pt x="8" y="56"/>
                  <a:pt x="8" y="56"/>
                  <a:pt x="8" y="56"/>
                </a:cubicBezTo>
                <a:cubicBezTo>
                  <a:pt x="248" y="56"/>
                  <a:pt x="248" y="56"/>
                  <a:pt x="248" y="56"/>
                </a:cubicBezTo>
                <a:cubicBezTo>
                  <a:pt x="248" y="192"/>
                  <a:pt x="248" y="192"/>
                  <a:pt x="248" y="192"/>
                </a:cubicBezTo>
                <a:cubicBezTo>
                  <a:pt x="248" y="199"/>
                  <a:pt x="243" y="204"/>
                  <a:pt x="236" y="204"/>
                </a:cubicBezTo>
                <a:cubicBezTo>
                  <a:pt x="204" y="204"/>
                  <a:pt x="204" y="204"/>
                  <a:pt x="204" y="204"/>
                </a:cubicBezTo>
                <a:cubicBezTo>
                  <a:pt x="204" y="212"/>
                  <a:pt x="204" y="212"/>
                  <a:pt x="204" y="212"/>
                </a:cubicBezTo>
                <a:cubicBezTo>
                  <a:pt x="236" y="212"/>
                  <a:pt x="236" y="212"/>
                  <a:pt x="236" y="212"/>
                </a:cubicBezTo>
                <a:cubicBezTo>
                  <a:pt x="247" y="212"/>
                  <a:pt x="256" y="203"/>
                  <a:pt x="256" y="192"/>
                </a:cubicBezTo>
                <a:cubicBezTo>
                  <a:pt x="256" y="20"/>
                  <a:pt x="256" y="20"/>
                  <a:pt x="256" y="20"/>
                </a:cubicBezTo>
                <a:cubicBezTo>
                  <a:pt x="256" y="9"/>
                  <a:pt x="247" y="0"/>
                  <a:pt x="236" y="0"/>
                </a:cubicBezTo>
                <a:close/>
                <a:moveTo>
                  <a:pt x="248" y="48"/>
                </a:moveTo>
                <a:cubicBezTo>
                  <a:pt x="8" y="48"/>
                  <a:pt x="8" y="48"/>
                  <a:pt x="8" y="48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13"/>
                  <a:pt x="13" y="8"/>
                  <a:pt x="20" y="8"/>
                </a:cubicBezTo>
                <a:cubicBezTo>
                  <a:pt x="236" y="8"/>
                  <a:pt x="236" y="8"/>
                  <a:pt x="236" y="8"/>
                </a:cubicBezTo>
                <a:cubicBezTo>
                  <a:pt x="243" y="8"/>
                  <a:pt x="248" y="13"/>
                  <a:pt x="248" y="20"/>
                </a:cubicBezTo>
                <a:lnTo>
                  <a:pt x="248" y="48"/>
                </a:lnTo>
                <a:close/>
                <a:moveTo>
                  <a:pt x="32" y="20"/>
                </a:moveTo>
                <a:cubicBezTo>
                  <a:pt x="28" y="20"/>
                  <a:pt x="24" y="24"/>
                  <a:pt x="24" y="28"/>
                </a:cubicBezTo>
                <a:cubicBezTo>
                  <a:pt x="24" y="32"/>
                  <a:pt x="28" y="36"/>
                  <a:pt x="32" y="36"/>
                </a:cubicBezTo>
                <a:cubicBezTo>
                  <a:pt x="36" y="36"/>
                  <a:pt x="40" y="32"/>
                  <a:pt x="40" y="28"/>
                </a:cubicBezTo>
                <a:cubicBezTo>
                  <a:pt x="40" y="24"/>
                  <a:pt x="36" y="20"/>
                  <a:pt x="32" y="20"/>
                </a:cubicBezTo>
                <a:close/>
                <a:moveTo>
                  <a:pt x="60" y="20"/>
                </a:moveTo>
                <a:cubicBezTo>
                  <a:pt x="56" y="20"/>
                  <a:pt x="52" y="24"/>
                  <a:pt x="52" y="28"/>
                </a:cubicBezTo>
                <a:cubicBezTo>
                  <a:pt x="52" y="32"/>
                  <a:pt x="56" y="36"/>
                  <a:pt x="60" y="36"/>
                </a:cubicBezTo>
                <a:cubicBezTo>
                  <a:pt x="64" y="36"/>
                  <a:pt x="68" y="32"/>
                  <a:pt x="68" y="28"/>
                </a:cubicBezTo>
                <a:cubicBezTo>
                  <a:pt x="68" y="24"/>
                  <a:pt x="64" y="20"/>
                  <a:pt x="60" y="20"/>
                </a:cubicBezTo>
                <a:close/>
                <a:moveTo>
                  <a:pt x="88" y="20"/>
                </a:moveTo>
                <a:cubicBezTo>
                  <a:pt x="84" y="20"/>
                  <a:pt x="80" y="24"/>
                  <a:pt x="80" y="28"/>
                </a:cubicBezTo>
                <a:cubicBezTo>
                  <a:pt x="80" y="32"/>
                  <a:pt x="84" y="36"/>
                  <a:pt x="88" y="36"/>
                </a:cubicBezTo>
                <a:cubicBezTo>
                  <a:pt x="92" y="36"/>
                  <a:pt x="96" y="32"/>
                  <a:pt x="96" y="28"/>
                </a:cubicBezTo>
                <a:cubicBezTo>
                  <a:pt x="96" y="24"/>
                  <a:pt x="92" y="20"/>
                  <a:pt x="88" y="20"/>
                </a:cubicBezTo>
                <a:close/>
                <a:moveTo>
                  <a:pt x="188" y="136"/>
                </a:moveTo>
                <a:cubicBezTo>
                  <a:pt x="172" y="136"/>
                  <a:pt x="172" y="136"/>
                  <a:pt x="172" y="136"/>
                </a:cubicBezTo>
                <a:cubicBezTo>
                  <a:pt x="172" y="116"/>
                  <a:pt x="172" y="116"/>
                  <a:pt x="172" y="116"/>
                </a:cubicBezTo>
                <a:cubicBezTo>
                  <a:pt x="172" y="92"/>
                  <a:pt x="152" y="72"/>
                  <a:pt x="128" y="72"/>
                </a:cubicBezTo>
                <a:cubicBezTo>
                  <a:pt x="104" y="72"/>
                  <a:pt x="84" y="92"/>
                  <a:pt x="84" y="116"/>
                </a:cubicBezTo>
                <a:cubicBezTo>
                  <a:pt x="84" y="136"/>
                  <a:pt x="84" y="136"/>
                  <a:pt x="84" y="136"/>
                </a:cubicBezTo>
                <a:cubicBezTo>
                  <a:pt x="68" y="136"/>
                  <a:pt x="68" y="136"/>
                  <a:pt x="68" y="136"/>
                </a:cubicBezTo>
                <a:cubicBezTo>
                  <a:pt x="66" y="136"/>
                  <a:pt x="64" y="138"/>
                  <a:pt x="64" y="140"/>
                </a:cubicBezTo>
                <a:cubicBezTo>
                  <a:pt x="64" y="236"/>
                  <a:pt x="64" y="236"/>
                  <a:pt x="64" y="236"/>
                </a:cubicBezTo>
                <a:cubicBezTo>
                  <a:pt x="64" y="247"/>
                  <a:pt x="73" y="256"/>
                  <a:pt x="84" y="256"/>
                </a:cubicBezTo>
                <a:cubicBezTo>
                  <a:pt x="172" y="256"/>
                  <a:pt x="172" y="256"/>
                  <a:pt x="172" y="256"/>
                </a:cubicBezTo>
                <a:cubicBezTo>
                  <a:pt x="183" y="256"/>
                  <a:pt x="192" y="247"/>
                  <a:pt x="192" y="236"/>
                </a:cubicBezTo>
                <a:cubicBezTo>
                  <a:pt x="192" y="140"/>
                  <a:pt x="192" y="140"/>
                  <a:pt x="192" y="140"/>
                </a:cubicBezTo>
                <a:cubicBezTo>
                  <a:pt x="192" y="138"/>
                  <a:pt x="190" y="136"/>
                  <a:pt x="188" y="136"/>
                </a:cubicBezTo>
                <a:close/>
                <a:moveTo>
                  <a:pt x="92" y="116"/>
                </a:moveTo>
                <a:cubicBezTo>
                  <a:pt x="92" y="96"/>
                  <a:pt x="108" y="80"/>
                  <a:pt x="128" y="80"/>
                </a:cubicBezTo>
                <a:cubicBezTo>
                  <a:pt x="148" y="80"/>
                  <a:pt x="164" y="96"/>
                  <a:pt x="164" y="116"/>
                </a:cubicBezTo>
                <a:cubicBezTo>
                  <a:pt x="164" y="136"/>
                  <a:pt x="164" y="136"/>
                  <a:pt x="164" y="136"/>
                </a:cubicBezTo>
                <a:cubicBezTo>
                  <a:pt x="92" y="136"/>
                  <a:pt x="92" y="136"/>
                  <a:pt x="92" y="136"/>
                </a:cubicBezTo>
                <a:lnTo>
                  <a:pt x="92" y="116"/>
                </a:lnTo>
                <a:close/>
                <a:moveTo>
                  <a:pt x="184" y="236"/>
                </a:moveTo>
                <a:cubicBezTo>
                  <a:pt x="184" y="243"/>
                  <a:pt x="179" y="248"/>
                  <a:pt x="172" y="248"/>
                </a:cubicBezTo>
                <a:cubicBezTo>
                  <a:pt x="84" y="248"/>
                  <a:pt x="84" y="248"/>
                  <a:pt x="84" y="248"/>
                </a:cubicBezTo>
                <a:cubicBezTo>
                  <a:pt x="77" y="248"/>
                  <a:pt x="72" y="243"/>
                  <a:pt x="72" y="236"/>
                </a:cubicBezTo>
                <a:cubicBezTo>
                  <a:pt x="72" y="144"/>
                  <a:pt x="72" y="144"/>
                  <a:pt x="72" y="144"/>
                </a:cubicBezTo>
                <a:cubicBezTo>
                  <a:pt x="184" y="144"/>
                  <a:pt x="184" y="144"/>
                  <a:pt x="184" y="144"/>
                </a:cubicBezTo>
                <a:lnTo>
                  <a:pt x="184" y="236"/>
                </a:lnTo>
                <a:close/>
                <a:moveTo>
                  <a:pt x="116" y="200"/>
                </a:moveTo>
                <a:cubicBezTo>
                  <a:pt x="116" y="216"/>
                  <a:pt x="116" y="216"/>
                  <a:pt x="116" y="216"/>
                </a:cubicBezTo>
                <a:cubicBezTo>
                  <a:pt x="116" y="223"/>
                  <a:pt x="121" y="228"/>
                  <a:pt x="128" y="228"/>
                </a:cubicBezTo>
                <a:cubicBezTo>
                  <a:pt x="135" y="228"/>
                  <a:pt x="140" y="223"/>
                  <a:pt x="140" y="216"/>
                </a:cubicBezTo>
                <a:cubicBezTo>
                  <a:pt x="140" y="200"/>
                  <a:pt x="140" y="200"/>
                  <a:pt x="140" y="200"/>
                </a:cubicBezTo>
                <a:cubicBezTo>
                  <a:pt x="145" y="196"/>
                  <a:pt x="148" y="190"/>
                  <a:pt x="148" y="184"/>
                </a:cubicBezTo>
                <a:cubicBezTo>
                  <a:pt x="148" y="173"/>
                  <a:pt x="139" y="164"/>
                  <a:pt x="128" y="164"/>
                </a:cubicBezTo>
                <a:cubicBezTo>
                  <a:pt x="117" y="164"/>
                  <a:pt x="108" y="173"/>
                  <a:pt x="108" y="184"/>
                </a:cubicBezTo>
                <a:cubicBezTo>
                  <a:pt x="108" y="190"/>
                  <a:pt x="111" y="196"/>
                  <a:pt x="116" y="200"/>
                </a:cubicBezTo>
                <a:close/>
                <a:moveTo>
                  <a:pt x="128" y="172"/>
                </a:moveTo>
                <a:cubicBezTo>
                  <a:pt x="135" y="172"/>
                  <a:pt x="140" y="177"/>
                  <a:pt x="140" y="184"/>
                </a:cubicBezTo>
                <a:cubicBezTo>
                  <a:pt x="140" y="188"/>
                  <a:pt x="138" y="192"/>
                  <a:pt x="134" y="194"/>
                </a:cubicBezTo>
                <a:cubicBezTo>
                  <a:pt x="133" y="195"/>
                  <a:pt x="132" y="196"/>
                  <a:pt x="132" y="198"/>
                </a:cubicBezTo>
                <a:cubicBezTo>
                  <a:pt x="132" y="216"/>
                  <a:pt x="132" y="216"/>
                  <a:pt x="132" y="216"/>
                </a:cubicBezTo>
                <a:cubicBezTo>
                  <a:pt x="132" y="218"/>
                  <a:pt x="130" y="220"/>
                  <a:pt x="128" y="220"/>
                </a:cubicBezTo>
                <a:cubicBezTo>
                  <a:pt x="126" y="220"/>
                  <a:pt x="124" y="218"/>
                  <a:pt x="124" y="216"/>
                </a:cubicBezTo>
                <a:cubicBezTo>
                  <a:pt x="124" y="198"/>
                  <a:pt x="124" y="198"/>
                  <a:pt x="124" y="198"/>
                </a:cubicBezTo>
                <a:cubicBezTo>
                  <a:pt x="124" y="196"/>
                  <a:pt x="123" y="195"/>
                  <a:pt x="122" y="194"/>
                </a:cubicBezTo>
                <a:cubicBezTo>
                  <a:pt x="118" y="192"/>
                  <a:pt x="116" y="188"/>
                  <a:pt x="116" y="184"/>
                </a:cubicBezTo>
                <a:cubicBezTo>
                  <a:pt x="116" y="177"/>
                  <a:pt x="121" y="172"/>
                  <a:pt x="128" y="1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Freeform 253">
            <a:extLst>
              <a:ext uri="{FF2B5EF4-FFF2-40B4-BE49-F238E27FC236}">
                <a16:creationId xmlns:a16="http://schemas.microsoft.com/office/drawing/2014/main" id="{8399F009-5729-4155-ADD7-50F1F95F8BB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98884" y="706691"/>
            <a:ext cx="436563" cy="415925"/>
          </a:xfrm>
          <a:custGeom>
            <a:avLst/>
            <a:gdLst>
              <a:gd name="T0" fmla="*/ 253 w 279"/>
              <a:gd name="T1" fmla="*/ 85 h 266"/>
              <a:gd name="T2" fmla="*/ 226 w 279"/>
              <a:gd name="T3" fmla="*/ 223 h 266"/>
              <a:gd name="T4" fmla="*/ 56 w 279"/>
              <a:gd name="T5" fmla="*/ 223 h 266"/>
              <a:gd name="T6" fmla="*/ 188 w 279"/>
              <a:gd name="T7" fmla="*/ 28 h 266"/>
              <a:gd name="T8" fmla="*/ 191 w 279"/>
              <a:gd name="T9" fmla="*/ 20 h 266"/>
              <a:gd name="T10" fmla="*/ 50 w 279"/>
              <a:gd name="T11" fmla="*/ 229 h 266"/>
              <a:gd name="T12" fmla="*/ 231 w 279"/>
              <a:gd name="T13" fmla="*/ 229 h 266"/>
              <a:gd name="T14" fmla="*/ 164 w 279"/>
              <a:gd name="T15" fmla="*/ 55 h 266"/>
              <a:gd name="T16" fmla="*/ 77 w 279"/>
              <a:gd name="T17" fmla="*/ 74 h 266"/>
              <a:gd name="T18" fmla="*/ 141 w 279"/>
              <a:gd name="T19" fmla="*/ 228 h 266"/>
              <a:gd name="T20" fmla="*/ 229 w 279"/>
              <a:gd name="T21" fmla="*/ 118 h 266"/>
              <a:gd name="T22" fmla="*/ 221 w 279"/>
              <a:gd name="T23" fmla="*/ 120 h 266"/>
              <a:gd name="T24" fmla="*/ 83 w 279"/>
              <a:gd name="T25" fmla="*/ 196 h 266"/>
              <a:gd name="T26" fmla="*/ 159 w 279"/>
              <a:gd name="T27" fmla="*/ 58 h 266"/>
              <a:gd name="T28" fmla="*/ 147 w 279"/>
              <a:gd name="T29" fmla="*/ 94 h 266"/>
              <a:gd name="T30" fmla="*/ 148 w 279"/>
              <a:gd name="T31" fmla="*/ 87 h 266"/>
              <a:gd name="T32" fmla="*/ 104 w 279"/>
              <a:gd name="T33" fmla="*/ 175 h 266"/>
              <a:gd name="T34" fmla="*/ 178 w 279"/>
              <a:gd name="T35" fmla="*/ 175 h 266"/>
              <a:gd name="T36" fmla="*/ 188 w 279"/>
              <a:gd name="T37" fmla="*/ 127 h 266"/>
              <a:gd name="T38" fmla="*/ 172 w 279"/>
              <a:gd name="T39" fmla="*/ 169 h 266"/>
              <a:gd name="T40" fmla="*/ 110 w 279"/>
              <a:gd name="T41" fmla="*/ 107 h 266"/>
              <a:gd name="T42" fmla="*/ 162 w 279"/>
              <a:gd name="T43" fmla="*/ 111 h 266"/>
              <a:gd name="T44" fmla="*/ 132 w 279"/>
              <a:gd name="T45" fmla="*/ 130 h 266"/>
              <a:gd name="T46" fmla="*/ 132 w 279"/>
              <a:gd name="T47" fmla="*/ 146 h 266"/>
              <a:gd name="T48" fmla="*/ 149 w 279"/>
              <a:gd name="T49" fmla="*/ 146 h 266"/>
              <a:gd name="T50" fmla="*/ 153 w 279"/>
              <a:gd name="T51" fmla="*/ 138 h 266"/>
              <a:gd name="T52" fmla="*/ 168 w 279"/>
              <a:gd name="T53" fmla="*/ 117 h 266"/>
              <a:gd name="T54" fmla="*/ 266 w 279"/>
              <a:gd name="T55" fmla="*/ 58 h 266"/>
              <a:gd name="T56" fmla="*/ 221 w 279"/>
              <a:gd name="T57" fmla="*/ 13 h 266"/>
              <a:gd name="T58" fmla="*/ 162 w 279"/>
              <a:gd name="T59" fmla="*/ 111 h 266"/>
              <a:gd name="T60" fmla="*/ 216 w 279"/>
              <a:gd name="T61" fmla="*/ 63 h 266"/>
              <a:gd name="T62" fmla="*/ 202 w 279"/>
              <a:gd name="T63" fmla="*/ 111 h 266"/>
              <a:gd name="T64" fmla="*/ 168 w 279"/>
              <a:gd name="T65" fmla="*/ 77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79" h="266">
                <a:moveTo>
                  <a:pt x="259" y="88"/>
                </a:moveTo>
                <a:cubicBezTo>
                  <a:pt x="258" y="85"/>
                  <a:pt x="255" y="85"/>
                  <a:pt x="253" y="85"/>
                </a:cubicBezTo>
                <a:cubicBezTo>
                  <a:pt x="251" y="86"/>
                  <a:pt x="250" y="89"/>
                  <a:pt x="251" y="91"/>
                </a:cubicBezTo>
                <a:cubicBezTo>
                  <a:pt x="271" y="136"/>
                  <a:pt x="261" y="188"/>
                  <a:pt x="226" y="223"/>
                </a:cubicBezTo>
                <a:cubicBezTo>
                  <a:pt x="203" y="246"/>
                  <a:pt x="173" y="258"/>
                  <a:pt x="141" y="258"/>
                </a:cubicBezTo>
                <a:cubicBezTo>
                  <a:pt x="109" y="258"/>
                  <a:pt x="79" y="246"/>
                  <a:pt x="56" y="223"/>
                </a:cubicBezTo>
                <a:cubicBezTo>
                  <a:pt x="9" y="176"/>
                  <a:pt x="9" y="100"/>
                  <a:pt x="56" y="53"/>
                </a:cubicBezTo>
                <a:cubicBezTo>
                  <a:pt x="91" y="18"/>
                  <a:pt x="143" y="8"/>
                  <a:pt x="188" y="28"/>
                </a:cubicBezTo>
                <a:cubicBezTo>
                  <a:pt x="190" y="29"/>
                  <a:pt x="193" y="28"/>
                  <a:pt x="194" y="26"/>
                </a:cubicBezTo>
                <a:cubicBezTo>
                  <a:pt x="194" y="24"/>
                  <a:pt x="193" y="21"/>
                  <a:pt x="191" y="20"/>
                </a:cubicBezTo>
                <a:cubicBezTo>
                  <a:pt x="143" y="0"/>
                  <a:pt x="88" y="10"/>
                  <a:pt x="50" y="47"/>
                </a:cubicBezTo>
                <a:cubicBezTo>
                  <a:pt x="0" y="97"/>
                  <a:pt x="0" y="179"/>
                  <a:pt x="50" y="229"/>
                </a:cubicBezTo>
                <a:cubicBezTo>
                  <a:pt x="75" y="253"/>
                  <a:pt x="107" y="266"/>
                  <a:pt x="141" y="266"/>
                </a:cubicBezTo>
                <a:cubicBezTo>
                  <a:pt x="175" y="266"/>
                  <a:pt x="207" y="253"/>
                  <a:pt x="231" y="229"/>
                </a:cubicBezTo>
                <a:cubicBezTo>
                  <a:pt x="269" y="191"/>
                  <a:pt x="279" y="136"/>
                  <a:pt x="259" y="88"/>
                </a:cubicBezTo>
                <a:close/>
                <a:moveTo>
                  <a:pt x="164" y="55"/>
                </a:moveTo>
                <a:cubicBezTo>
                  <a:pt x="164" y="53"/>
                  <a:pt x="163" y="51"/>
                  <a:pt x="161" y="50"/>
                </a:cubicBezTo>
                <a:cubicBezTo>
                  <a:pt x="130" y="43"/>
                  <a:pt x="99" y="52"/>
                  <a:pt x="77" y="74"/>
                </a:cubicBezTo>
                <a:cubicBezTo>
                  <a:pt x="42" y="109"/>
                  <a:pt x="42" y="167"/>
                  <a:pt x="77" y="202"/>
                </a:cubicBezTo>
                <a:cubicBezTo>
                  <a:pt x="95" y="219"/>
                  <a:pt x="118" y="228"/>
                  <a:pt x="141" y="228"/>
                </a:cubicBezTo>
                <a:cubicBezTo>
                  <a:pt x="164" y="228"/>
                  <a:pt x="187" y="219"/>
                  <a:pt x="205" y="202"/>
                </a:cubicBezTo>
                <a:cubicBezTo>
                  <a:pt x="226" y="180"/>
                  <a:pt x="236" y="149"/>
                  <a:pt x="229" y="118"/>
                </a:cubicBezTo>
                <a:cubicBezTo>
                  <a:pt x="228" y="116"/>
                  <a:pt x="226" y="115"/>
                  <a:pt x="224" y="115"/>
                </a:cubicBezTo>
                <a:cubicBezTo>
                  <a:pt x="222" y="116"/>
                  <a:pt x="220" y="118"/>
                  <a:pt x="221" y="120"/>
                </a:cubicBezTo>
                <a:cubicBezTo>
                  <a:pt x="227" y="148"/>
                  <a:pt x="219" y="176"/>
                  <a:pt x="199" y="196"/>
                </a:cubicBezTo>
                <a:cubicBezTo>
                  <a:pt x="167" y="228"/>
                  <a:pt x="115" y="228"/>
                  <a:pt x="83" y="196"/>
                </a:cubicBezTo>
                <a:cubicBezTo>
                  <a:pt x="51" y="164"/>
                  <a:pt x="51" y="112"/>
                  <a:pt x="83" y="80"/>
                </a:cubicBezTo>
                <a:cubicBezTo>
                  <a:pt x="103" y="60"/>
                  <a:pt x="131" y="52"/>
                  <a:pt x="159" y="58"/>
                </a:cubicBezTo>
                <a:cubicBezTo>
                  <a:pt x="161" y="58"/>
                  <a:pt x="163" y="57"/>
                  <a:pt x="164" y="55"/>
                </a:cubicBezTo>
                <a:close/>
                <a:moveTo>
                  <a:pt x="147" y="94"/>
                </a:moveTo>
                <a:cubicBezTo>
                  <a:pt x="149" y="95"/>
                  <a:pt x="151" y="93"/>
                  <a:pt x="152" y="91"/>
                </a:cubicBezTo>
                <a:cubicBezTo>
                  <a:pt x="152" y="89"/>
                  <a:pt x="150" y="87"/>
                  <a:pt x="148" y="87"/>
                </a:cubicBezTo>
                <a:cubicBezTo>
                  <a:pt x="132" y="84"/>
                  <a:pt x="116" y="90"/>
                  <a:pt x="104" y="101"/>
                </a:cubicBezTo>
                <a:cubicBezTo>
                  <a:pt x="84" y="122"/>
                  <a:pt x="84" y="154"/>
                  <a:pt x="104" y="175"/>
                </a:cubicBezTo>
                <a:cubicBezTo>
                  <a:pt x="114" y="185"/>
                  <a:pt x="128" y="190"/>
                  <a:pt x="141" y="190"/>
                </a:cubicBezTo>
                <a:cubicBezTo>
                  <a:pt x="154" y="190"/>
                  <a:pt x="168" y="185"/>
                  <a:pt x="178" y="175"/>
                </a:cubicBezTo>
                <a:cubicBezTo>
                  <a:pt x="189" y="163"/>
                  <a:pt x="195" y="147"/>
                  <a:pt x="192" y="131"/>
                </a:cubicBezTo>
                <a:cubicBezTo>
                  <a:pt x="192" y="128"/>
                  <a:pt x="190" y="127"/>
                  <a:pt x="188" y="127"/>
                </a:cubicBezTo>
                <a:cubicBezTo>
                  <a:pt x="186" y="128"/>
                  <a:pt x="184" y="130"/>
                  <a:pt x="184" y="132"/>
                </a:cubicBezTo>
                <a:cubicBezTo>
                  <a:pt x="186" y="146"/>
                  <a:pt x="182" y="159"/>
                  <a:pt x="172" y="169"/>
                </a:cubicBezTo>
                <a:cubicBezTo>
                  <a:pt x="155" y="186"/>
                  <a:pt x="127" y="186"/>
                  <a:pt x="110" y="169"/>
                </a:cubicBezTo>
                <a:cubicBezTo>
                  <a:pt x="93" y="152"/>
                  <a:pt x="93" y="124"/>
                  <a:pt x="110" y="107"/>
                </a:cubicBezTo>
                <a:cubicBezTo>
                  <a:pt x="120" y="97"/>
                  <a:pt x="133" y="92"/>
                  <a:pt x="147" y="94"/>
                </a:cubicBezTo>
                <a:close/>
                <a:moveTo>
                  <a:pt x="162" y="111"/>
                </a:moveTo>
                <a:cubicBezTo>
                  <a:pt x="146" y="127"/>
                  <a:pt x="146" y="127"/>
                  <a:pt x="146" y="127"/>
                </a:cubicBezTo>
                <a:cubicBezTo>
                  <a:pt x="142" y="125"/>
                  <a:pt x="136" y="126"/>
                  <a:pt x="132" y="130"/>
                </a:cubicBezTo>
                <a:cubicBezTo>
                  <a:pt x="130" y="132"/>
                  <a:pt x="129" y="135"/>
                  <a:pt x="129" y="138"/>
                </a:cubicBezTo>
                <a:cubicBezTo>
                  <a:pt x="129" y="141"/>
                  <a:pt x="130" y="144"/>
                  <a:pt x="132" y="146"/>
                </a:cubicBezTo>
                <a:cubicBezTo>
                  <a:pt x="135" y="149"/>
                  <a:pt x="138" y="150"/>
                  <a:pt x="141" y="150"/>
                </a:cubicBezTo>
                <a:cubicBezTo>
                  <a:pt x="144" y="150"/>
                  <a:pt x="147" y="149"/>
                  <a:pt x="149" y="146"/>
                </a:cubicBezTo>
                <a:cubicBezTo>
                  <a:pt x="149" y="146"/>
                  <a:pt x="149" y="146"/>
                  <a:pt x="149" y="146"/>
                </a:cubicBezTo>
                <a:cubicBezTo>
                  <a:pt x="152" y="144"/>
                  <a:pt x="153" y="141"/>
                  <a:pt x="153" y="138"/>
                </a:cubicBezTo>
                <a:cubicBezTo>
                  <a:pt x="153" y="136"/>
                  <a:pt x="152" y="134"/>
                  <a:pt x="152" y="133"/>
                </a:cubicBezTo>
                <a:cubicBezTo>
                  <a:pt x="168" y="117"/>
                  <a:pt x="168" y="117"/>
                  <a:pt x="168" y="117"/>
                </a:cubicBezTo>
                <a:cubicBezTo>
                  <a:pt x="205" y="120"/>
                  <a:pt x="205" y="120"/>
                  <a:pt x="205" y="120"/>
                </a:cubicBezTo>
                <a:cubicBezTo>
                  <a:pt x="266" y="58"/>
                  <a:pt x="266" y="58"/>
                  <a:pt x="266" y="58"/>
                </a:cubicBezTo>
                <a:cubicBezTo>
                  <a:pt x="224" y="55"/>
                  <a:pt x="224" y="55"/>
                  <a:pt x="224" y="55"/>
                </a:cubicBezTo>
                <a:cubicBezTo>
                  <a:pt x="221" y="13"/>
                  <a:pt x="221" y="13"/>
                  <a:pt x="221" y="13"/>
                </a:cubicBezTo>
                <a:cubicBezTo>
                  <a:pt x="159" y="74"/>
                  <a:pt x="159" y="74"/>
                  <a:pt x="159" y="74"/>
                </a:cubicBezTo>
                <a:lnTo>
                  <a:pt x="162" y="111"/>
                </a:lnTo>
                <a:close/>
                <a:moveTo>
                  <a:pt x="214" y="31"/>
                </a:moveTo>
                <a:cubicBezTo>
                  <a:pt x="216" y="63"/>
                  <a:pt x="216" y="63"/>
                  <a:pt x="216" y="63"/>
                </a:cubicBezTo>
                <a:cubicBezTo>
                  <a:pt x="248" y="65"/>
                  <a:pt x="248" y="65"/>
                  <a:pt x="248" y="65"/>
                </a:cubicBezTo>
                <a:cubicBezTo>
                  <a:pt x="202" y="111"/>
                  <a:pt x="202" y="111"/>
                  <a:pt x="202" y="111"/>
                </a:cubicBezTo>
                <a:cubicBezTo>
                  <a:pt x="170" y="109"/>
                  <a:pt x="170" y="109"/>
                  <a:pt x="170" y="109"/>
                </a:cubicBezTo>
                <a:cubicBezTo>
                  <a:pt x="168" y="77"/>
                  <a:pt x="168" y="77"/>
                  <a:pt x="168" y="77"/>
                </a:cubicBezTo>
                <a:lnTo>
                  <a:pt x="214" y="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4FAE4FCA-5D4E-4B0A-BC68-3CA8B1828F1B}"/>
              </a:ext>
            </a:extLst>
          </p:cNvPr>
          <p:cNvPicPr>
            <a:picLocks noChangeAspect="1"/>
          </p:cNvPicPr>
          <p:nvPr/>
        </p:nvPicPr>
        <p:blipFill>
          <a:blip r:embed="rId22">
            <a:grayscl/>
          </a:blip>
          <a:stretch>
            <a:fillRect/>
          </a:stretch>
        </p:blipFill>
        <p:spPr>
          <a:xfrm>
            <a:off x="2340881" y="2527556"/>
            <a:ext cx="1648273" cy="535688"/>
          </a:xfrm>
          <a:prstGeom prst="rect">
            <a:avLst/>
          </a:prstGeom>
          <a:effectLst/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A9A605FE-D61C-421C-AEBE-198D0D264430}"/>
              </a:ext>
            </a:extLst>
          </p:cNvPr>
          <p:cNvGrpSpPr/>
          <p:nvPr/>
        </p:nvGrpSpPr>
        <p:grpSpPr>
          <a:xfrm>
            <a:off x="2565218" y="1577895"/>
            <a:ext cx="1402398" cy="1002775"/>
            <a:chOff x="2511676" y="426141"/>
            <a:chExt cx="1739258" cy="1365763"/>
          </a:xfrm>
        </p:grpSpPr>
        <p:pic>
          <p:nvPicPr>
            <p:cNvPr id="73" name="Picture 5">
              <a:extLst>
                <a:ext uri="{FF2B5EF4-FFF2-40B4-BE49-F238E27FC236}">
                  <a16:creationId xmlns:a16="http://schemas.microsoft.com/office/drawing/2014/main" id="{463A817F-A282-4E48-A97C-F5CD7860C7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0404" y="468333"/>
              <a:ext cx="1663497" cy="903097"/>
            </a:xfrm>
            <a:prstGeom prst="rect">
              <a:avLst/>
            </a:prstGeom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F8585172-607F-412E-B9F0-4C0008A2F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grayscl/>
            </a:blip>
            <a:stretch>
              <a:fillRect/>
            </a:stretch>
          </p:blipFill>
          <p:spPr>
            <a:xfrm>
              <a:off x="2511676" y="426141"/>
              <a:ext cx="1739258" cy="1365763"/>
            </a:xfrm>
            <a:prstGeom prst="rect">
              <a:avLst/>
            </a:prstGeom>
            <a:effectLst/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EB83385-6939-4A48-A84F-082ED1135C4F}"/>
              </a:ext>
            </a:extLst>
          </p:cNvPr>
          <p:cNvGrpSpPr/>
          <p:nvPr/>
        </p:nvGrpSpPr>
        <p:grpSpPr>
          <a:xfrm>
            <a:off x="10210755" y="1582863"/>
            <a:ext cx="1402398" cy="904715"/>
            <a:chOff x="3827996" y="153958"/>
            <a:chExt cx="1714620" cy="1155977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92E5A5B7-7E1F-45DC-B1EF-6E76B5CB8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grayscl/>
            </a:blip>
            <a:stretch>
              <a:fillRect/>
            </a:stretch>
          </p:blipFill>
          <p:spPr>
            <a:xfrm>
              <a:off x="4598092" y="153958"/>
              <a:ext cx="944524" cy="1134618"/>
            </a:xfrm>
            <a:prstGeom prst="rect">
              <a:avLst/>
            </a:prstGeom>
            <a:effectLst/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79F283B8-E389-48E0-B5CF-BD2E732A7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grayscl/>
            </a:blip>
            <a:stretch>
              <a:fillRect/>
            </a:stretch>
          </p:blipFill>
          <p:spPr>
            <a:xfrm>
              <a:off x="3827996" y="706691"/>
              <a:ext cx="914007" cy="603244"/>
            </a:xfrm>
            <a:prstGeom prst="rect">
              <a:avLst/>
            </a:prstGeom>
            <a:effectLst/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D6D1337-47D2-4442-9B06-65F6438D8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grayscl/>
            </a:blip>
            <a:stretch>
              <a:fillRect/>
            </a:stretch>
          </p:blipFill>
          <p:spPr>
            <a:xfrm>
              <a:off x="3864773" y="333955"/>
              <a:ext cx="841519" cy="459718"/>
            </a:xfrm>
            <a:prstGeom prst="rect">
              <a:avLst/>
            </a:prstGeom>
            <a:effectLst/>
          </p:spPr>
        </p:pic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73026F9E-6A4F-4C49-8F1A-FABC297D09C6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6184" y="1639600"/>
            <a:ext cx="818861" cy="787366"/>
          </a:xfrm>
          <a:prstGeom prst="rect">
            <a:avLst/>
          </a:prstGeom>
          <a:effectLst/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FD12D848-D80C-4672-8AE7-1B82E8EF4EFF}"/>
              </a:ext>
            </a:extLst>
          </p:cNvPr>
          <p:cNvPicPr>
            <a:picLocks noChangeAspect="1"/>
          </p:cNvPicPr>
          <p:nvPr/>
        </p:nvPicPr>
        <p:blipFill>
          <a:blip r:embed="rId2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6184" y="5251965"/>
            <a:ext cx="886867" cy="886867"/>
          </a:xfrm>
          <a:prstGeom prst="rect">
            <a:avLst/>
          </a:prstGeom>
          <a:effectLst/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AB3D2E8-D094-4CAB-8A81-4ADB3A47BA12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5782" y="3606873"/>
            <a:ext cx="836062" cy="731554"/>
          </a:xfrm>
          <a:prstGeom prst="rect">
            <a:avLst/>
          </a:prstGeom>
          <a:effectLst/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75F94DD7-0526-45FA-B6B9-B0E168FB706B}"/>
              </a:ext>
            </a:extLst>
          </p:cNvPr>
          <p:cNvGrpSpPr/>
          <p:nvPr/>
        </p:nvGrpSpPr>
        <p:grpSpPr>
          <a:xfrm>
            <a:off x="8061544" y="3679346"/>
            <a:ext cx="969412" cy="969412"/>
            <a:chOff x="8014070" y="3691780"/>
            <a:chExt cx="969412" cy="969412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C3DB721-1AB8-48D4-841F-54931C02A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grayscl/>
            </a:blip>
            <a:stretch>
              <a:fillRect/>
            </a:stretch>
          </p:blipFill>
          <p:spPr>
            <a:xfrm>
              <a:off x="8224337" y="3810053"/>
              <a:ext cx="511110" cy="778797"/>
            </a:xfrm>
            <a:prstGeom prst="rect">
              <a:avLst/>
            </a:prstGeom>
            <a:effectLst/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C11BE724-71C3-4DC4-8E2C-907711BDB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grayscl/>
            </a:blip>
            <a:stretch>
              <a:fillRect/>
            </a:stretch>
          </p:blipFill>
          <p:spPr>
            <a:xfrm>
              <a:off x="8014070" y="3691780"/>
              <a:ext cx="969412" cy="969412"/>
            </a:xfrm>
            <a:prstGeom prst="rect">
              <a:avLst/>
            </a:prstGeom>
            <a:effectLst/>
          </p:spPr>
        </p:pic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9BBF4098-6907-465B-B259-975DE67D2185}"/>
              </a:ext>
            </a:extLst>
          </p:cNvPr>
          <p:cNvPicPr>
            <a:picLocks noChangeAspect="1"/>
          </p:cNvPicPr>
          <p:nvPr/>
        </p:nvPicPr>
        <p:blipFill>
          <a:blip r:embed="rId33">
            <a:grayscl/>
          </a:blip>
          <a:stretch>
            <a:fillRect/>
          </a:stretch>
        </p:blipFill>
        <p:spPr>
          <a:xfrm>
            <a:off x="4232719" y="3397470"/>
            <a:ext cx="1389157" cy="1389157"/>
          </a:xfrm>
          <a:prstGeom prst="rect">
            <a:avLst/>
          </a:prstGeom>
          <a:effectLst/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0EF6C76D-9490-4188-80CB-15DAA98EDE21}"/>
              </a:ext>
            </a:extLst>
          </p:cNvPr>
          <p:cNvGrpSpPr/>
          <p:nvPr/>
        </p:nvGrpSpPr>
        <p:grpSpPr>
          <a:xfrm>
            <a:off x="2508462" y="3675500"/>
            <a:ext cx="1097492" cy="909067"/>
            <a:chOff x="2648874" y="3750681"/>
            <a:chExt cx="1097492" cy="909067"/>
          </a:xfrm>
        </p:grpSpPr>
        <p:pic>
          <p:nvPicPr>
            <p:cNvPr id="87" name="Picture 3">
              <a:extLst>
                <a:ext uri="{FF2B5EF4-FFF2-40B4-BE49-F238E27FC236}">
                  <a16:creationId xmlns:a16="http://schemas.microsoft.com/office/drawing/2014/main" id="{87503709-8624-4685-A3A3-E47F8238B8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5842" y="3780995"/>
              <a:ext cx="1050688" cy="722659"/>
            </a:xfrm>
            <a:prstGeom prst="rect">
              <a:avLst/>
            </a:prstGeom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2021347-5115-44E2-86AE-F4A4D4EAF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grayscl/>
            </a:blip>
            <a:stretch>
              <a:fillRect/>
            </a:stretch>
          </p:blipFill>
          <p:spPr>
            <a:xfrm>
              <a:off x="2648874" y="3750681"/>
              <a:ext cx="1097492" cy="909067"/>
            </a:xfrm>
            <a:prstGeom prst="rect">
              <a:avLst/>
            </a:prstGeom>
            <a:effectLst/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CCA5299-CD31-4282-A153-4C10E14A7A99}"/>
              </a:ext>
            </a:extLst>
          </p:cNvPr>
          <p:cNvGrpSpPr/>
          <p:nvPr/>
        </p:nvGrpSpPr>
        <p:grpSpPr>
          <a:xfrm>
            <a:off x="6240613" y="3691975"/>
            <a:ext cx="1288523" cy="833886"/>
            <a:chOff x="5498655" y="3750682"/>
            <a:chExt cx="1288523" cy="833886"/>
          </a:xfrm>
        </p:grpSpPr>
        <p:pic>
          <p:nvPicPr>
            <p:cNvPr id="90" name="Picture 6">
              <a:extLst>
                <a:ext uri="{FF2B5EF4-FFF2-40B4-BE49-F238E27FC236}">
                  <a16:creationId xmlns:a16="http://schemas.microsoft.com/office/drawing/2014/main" id="{D206605C-2804-492F-98B9-DB47312B39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9314" y="3810054"/>
              <a:ext cx="1084904" cy="763487"/>
            </a:xfrm>
            <a:prstGeom prst="rect">
              <a:avLst/>
            </a:prstGeom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B8AEB1A8-E716-4DED-BFDD-519197131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grayscl/>
            </a:blip>
            <a:stretch>
              <a:fillRect/>
            </a:stretch>
          </p:blipFill>
          <p:spPr>
            <a:xfrm>
              <a:off x="5498655" y="3750682"/>
              <a:ext cx="1288523" cy="833886"/>
            </a:xfrm>
            <a:prstGeom prst="rect">
              <a:avLst/>
            </a:prstGeom>
            <a:effectLst/>
          </p:spPr>
        </p:pic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BE9CC247-8898-4058-8B36-7A3ABA0CF38C}"/>
              </a:ext>
            </a:extLst>
          </p:cNvPr>
          <p:cNvPicPr>
            <a:picLocks noChangeAspect="1"/>
          </p:cNvPicPr>
          <p:nvPr/>
        </p:nvPicPr>
        <p:blipFill>
          <a:blip r:embed="rId38">
            <a:grayscl/>
          </a:blip>
          <a:stretch>
            <a:fillRect/>
          </a:stretch>
        </p:blipFill>
        <p:spPr>
          <a:xfrm>
            <a:off x="9556435" y="5349219"/>
            <a:ext cx="2266980" cy="419391"/>
          </a:xfrm>
          <a:prstGeom prst="rect">
            <a:avLst/>
          </a:prstGeom>
          <a:effectLst/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D5F4535F-3EF2-4635-975F-6D6AD8472FFD}"/>
              </a:ext>
            </a:extLst>
          </p:cNvPr>
          <p:cNvPicPr>
            <a:picLocks noChangeAspect="1"/>
          </p:cNvPicPr>
          <p:nvPr/>
        </p:nvPicPr>
        <p:blipFill>
          <a:blip r:embed="rId39">
            <a:grayscl/>
          </a:blip>
          <a:stretch>
            <a:fillRect/>
          </a:stretch>
        </p:blipFill>
        <p:spPr>
          <a:xfrm>
            <a:off x="7919741" y="5167925"/>
            <a:ext cx="1477859" cy="1477859"/>
          </a:xfrm>
          <a:prstGeom prst="rect">
            <a:avLst/>
          </a:prstGeom>
          <a:effectLst/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BD884ACB-811B-443F-8C94-996F331153C6}"/>
              </a:ext>
            </a:extLst>
          </p:cNvPr>
          <p:cNvPicPr>
            <a:picLocks noChangeAspect="1"/>
          </p:cNvPicPr>
          <p:nvPr/>
        </p:nvPicPr>
        <p:blipFill>
          <a:blip r:embed="rId40">
            <a:grayscl/>
          </a:blip>
          <a:stretch>
            <a:fillRect/>
          </a:stretch>
        </p:blipFill>
        <p:spPr>
          <a:xfrm>
            <a:off x="6732144" y="5339098"/>
            <a:ext cx="1135511" cy="113551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2156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82FAE9D0-AC1F-4743-9013-83216D506F1D}"/>
              </a:ext>
            </a:extLst>
          </p:cNvPr>
          <p:cNvSpPr txBox="1">
            <a:spLocks/>
          </p:cNvSpPr>
          <p:nvPr/>
        </p:nvSpPr>
        <p:spPr>
          <a:xfrm>
            <a:off x="609600" y="1426464"/>
            <a:ext cx="10972800" cy="3216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+mn-lt"/>
              </a:rPr>
              <a:t>Comprehensive, Mature, Innovated and fully integrated </a:t>
            </a:r>
            <a:endParaRPr lang="en-US" dirty="0">
              <a:latin typeface="+mn-lt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1D7087CA-8E22-4716-B6DE-D8A5734603D9}"/>
              </a:ext>
            </a:extLst>
          </p:cNvPr>
          <p:cNvSpPr txBox="1">
            <a:spLocks/>
          </p:cNvSpPr>
          <p:nvPr/>
        </p:nvSpPr>
        <p:spPr>
          <a:xfrm>
            <a:off x="612648" y="585216"/>
            <a:ext cx="10972800" cy="804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Raleway" panose="020B0003030101060003" pitchFamily="34" charset="0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+mn-lt"/>
              </a:rPr>
              <a:t>Native tools for SCADA, HMI, and </a:t>
            </a:r>
            <a:r>
              <a:rPr lang="en-US" sz="3600" dirty="0" err="1" smtClean="0">
                <a:latin typeface="+mn-lt"/>
              </a:rPr>
              <a:t>IoT</a:t>
            </a:r>
            <a:r>
              <a:rPr lang="en-US" sz="3600" dirty="0" smtClean="0">
                <a:latin typeface="+mn-lt"/>
              </a:rPr>
              <a:t> solutions</a:t>
            </a:r>
            <a:endParaRPr lang="en-US" sz="36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7854A-423B-443C-80EB-85D3CC580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777" y="4175236"/>
            <a:ext cx="6567678" cy="71323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C71140-0341-461E-9F34-8E25F0F72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064" y="3092294"/>
            <a:ext cx="8039368" cy="71323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8B8665-6979-4863-B51D-077758486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5531" y="5258177"/>
            <a:ext cx="6039709" cy="71323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7EC1A8-DBAE-4D79-99B5-1FC434AA42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45" y="2010121"/>
            <a:ext cx="11899709" cy="71323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62B9BA-D0E4-4C58-B4EE-EAA892263F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145" y="2976492"/>
            <a:ext cx="1777082" cy="147091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138613-9229-4E2B-B8C3-F4930064A7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486" y="4648339"/>
            <a:ext cx="1785273" cy="147218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E69C2-AF34-4D82-B63C-865DB22720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68623" y="2970198"/>
            <a:ext cx="1777231" cy="147218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F9BD74-F11C-4017-A027-D32C930D87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8012" y="4648339"/>
            <a:ext cx="1785273" cy="147218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4987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ontrol xmlns="http://schemas.microsoft.com/VisualStudio/2011/storyboarding/control">
  <Id Name="System.Storyboarding.Common.Breadcrumb" Revision="1" Stencil="System.Storyboarding.Common" StencilVersion="0.1"/>
</Control>
</file>

<file path=customXml/itemProps1.xml><?xml version="1.0" encoding="utf-8"?>
<ds:datastoreItem xmlns:ds="http://schemas.openxmlformats.org/officeDocument/2006/customXml" ds:itemID="{537AFA91-7B28-4AA9-9491-412E110ADF00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2260</TotalTime>
  <Words>498</Words>
  <Application>Microsoft Office PowerPoint</Application>
  <PresentationFormat>Widescreen</PresentationFormat>
  <Paragraphs>129</Paragraphs>
  <Slides>17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Arial Rounded MT Bold</vt:lpstr>
      <vt:lpstr>Calibri</vt:lpstr>
      <vt:lpstr>Calibri Light</vt:lpstr>
      <vt:lpstr>Muli</vt:lpstr>
      <vt:lpstr>Raleway</vt:lpstr>
      <vt:lpstr>Roboto</vt:lpstr>
      <vt:lpstr>Roboto Medium</vt:lpstr>
      <vt:lpstr>Office Theme</vt:lpstr>
      <vt:lpstr>Industrial Innovation Challenge Competition Webinar Presentation 2</vt:lpstr>
      <vt:lpstr>PowerPoint Presentation</vt:lpstr>
      <vt:lpstr>ISDN Industrial Innovation Challenge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Cai</dc:creator>
  <cp:lastModifiedBy>Angelson</cp:lastModifiedBy>
  <cp:revision>140</cp:revision>
  <dcterms:created xsi:type="dcterms:W3CDTF">2020-04-20T15:50:41Z</dcterms:created>
  <dcterms:modified xsi:type="dcterms:W3CDTF">2021-09-15T02:54:07Z</dcterms:modified>
</cp:coreProperties>
</file>